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8288000" cy="10287000"/>
  <p:notesSz cx="6858000" cy="9144000"/>
  <p:embeddedFontLst>
    <p:embeddedFont>
      <p:font typeface="Arial Bold" charset="1" panose="020B0802020202020204"/>
      <p:regular r:id="rId37"/>
    </p:embeddedFont>
    <p:embeddedFont>
      <p:font typeface="Arial" charset="1" panose="020B0502020202020204"/>
      <p:regular r:id="rId39"/>
    </p:embeddedFont>
    <p:embeddedFont>
      <p:font typeface="Helvetica World" charset="1" panose="020B0500040000020004"/>
      <p:regular r:id="rId40"/>
    </p:embeddedFont>
    <p:embeddedFont>
      <p:font typeface="Roboto" charset="1" panose="02000000000000000000"/>
      <p:regular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notesMasters/notesMaster1.xml" Type="http://schemas.openxmlformats.org/officeDocument/2006/relationships/notesMaster"/><Relationship Id="rId35" Target="theme/theme2.xml" Type="http://schemas.openxmlformats.org/officeDocument/2006/relationships/theme"/><Relationship Id="rId36" Target="notesSlides/notesSlide1.xml" Type="http://schemas.openxmlformats.org/officeDocument/2006/relationships/notesSlide"/><Relationship Id="rId37" Target="fonts/font37.fntdata" Type="http://schemas.openxmlformats.org/officeDocument/2006/relationships/font"/><Relationship Id="rId38" Target="notesSlides/notesSlide2.xml" Type="http://schemas.openxmlformats.org/officeDocument/2006/relationships/notesSlide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notesSlides/notesSlide3.xml" Type="http://schemas.openxmlformats.org/officeDocument/2006/relationships/notesSlide"/><Relationship Id="rId42" Target="notesSlides/notesSlide4.xml" Type="http://schemas.openxmlformats.org/officeDocument/2006/relationships/notesSlide"/><Relationship Id="rId43" Target="notesSlides/notesSlide5.xml" Type="http://schemas.openxmlformats.org/officeDocument/2006/relationships/notesSlide"/><Relationship Id="rId44" Target="notesSlides/notesSlide6.xml" Type="http://schemas.openxmlformats.org/officeDocument/2006/relationships/notesSlide"/><Relationship Id="rId45" Target="notesSlides/notesSlide7.xml" Type="http://schemas.openxmlformats.org/officeDocument/2006/relationships/notesSlide"/><Relationship Id="rId46" Target="notesSlides/notesSlide8.xml" Type="http://schemas.openxmlformats.org/officeDocument/2006/relationships/notesSlide"/><Relationship Id="rId47" Target="notesSlides/notesSlide9.xml" Type="http://schemas.openxmlformats.org/officeDocument/2006/relationships/notesSlide"/><Relationship Id="rId48" Target="notesSlides/notesSlide10.xml" Type="http://schemas.openxmlformats.org/officeDocument/2006/relationships/notesSlide"/><Relationship Id="rId49" Target="notesSlides/notesSlide11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12.xml" Type="http://schemas.openxmlformats.org/officeDocument/2006/relationships/notesSlide"/><Relationship Id="rId51" Target="notesSlides/notesSlide13.xml" Type="http://schemas.openxmlformats.org/officeDocument/2006/relationships/notesSlide"/><Relationship Id="rId52" Target="notesSlides/notesSlide14.xml" Type="http://schemas.openxmlformats.org/officeDocument/2006/relationships/notesSlide"/><Relationship Id="rId53" Target="notesSlides/notesSlide15.xml" Type="http://schemas.openxmlformats.org/officeDocument/2006/relationships/notesSlide"/><Relationship Id="rId54" Target="notesSlides/notesSlide16.xml" Type="http://schemas.openxmlformats.org/officeDocument/2006/relationships/notesSlide"/><Relationship Id="rId55" Target="fonts/font55.fntdata" Type="http://schemas.openxmlformats.org/officeDocument/2006/relationships/font"/><Relationship Id="rId56" Target="notesSlides/notesSlide17.xml" Type="http://schemas.openxmlformats.org/officeDocument/2006/relationships/notesSlide"/><Relationship Id="rId57" Target="notesSlides/notesSlide18.xml" Type="http://schemas.openxmlformats.org/officeDocument/2006/relationships/notesSlide"/><Relationship Id="rId58" Target="notesSlides/notesSlide19.xml" Type="http://schemas.openxmlformats.org/officeDocument/2006/relationships/notesSlide"/><Relationship Id="rId59" Target="notesSlides/notesSlide20.xml" Type="http://schemas.openxmlformats.org/officeDocument/2006/relationships/notesSlide"/><Relationship Id="rId6" Target="slides/slide1.xml" Type="http://schemas.openxmlformats.org/officeDocument/2006/relationships/slide"/><Relationship Id="rId60" Target="notesSlides/notesSlide21.xml" Type="http://schemas.openxmlformats.org/officeDocument/2006/relationships/notesSlide"/><Relationship Id="rId61" Target="notesSlides/notesSlide22.xml" Type="http://schemas.openxmlformats.org/officeDocument/2006/relationships/notesSlide"/><Relationship Id="rId62" Target="notesSlides/notesSlide23.xml" Type="http://schemas.openxmlformats.org/officeDocument/2006/relationships/notesSlide"/><Relationship Id="rId63" Target="notesSlides/notesSlide24.xml" Type="http://schemas.openxmlformats.org/officeDocument/2006/relationships/notesSlide"/><Relationship Id="rId64" Target="notesSlides/notesSlide25.xml" Type="http://schemas.openxmlformats.org/officeDocument/2006/relationships/notesSlide"/><Relationship Id="rId65" Target="notesSlides/notesSlide26.xml" Type="http://schemas.openxmlformats.org/officeDocument/2006/relationships/notesSlide"/><Relationship Id="rId66" Target="notesSlides/notesSlide27.xml" Type="http://schemas.openxmlformats.org/officeDocument/2006/relationships/notesSlide"/><Relationship Id="rId67" Target="notesSlides/notesSlide28.xml" Type="http://schemas.openxmlformats.org/officeDocument/2006/relationships/notes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2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2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2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2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2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2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5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5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5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5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5.png" Type="http://schemas.openxmlformats.org/officeDocument/2006/relationships/image"/><Relationship Id="rId4" Target="https://opensource-demo.orangehrmlive.com/web/index.php/auth/login" TargetMode="External" Type="http://schemas.openxmlformats.org/officeDocument/2006/relationships/hyperlink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5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5.pn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5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.png" Type="http://schemas.openxmlformats.org/officeDocument/2006/relationships/image"/><Relationship Id="rId4" Target="../media/image4.jpeg" Type="http://schemas.openxmlformats.org/officeDocument/2006/relationships/image"/><Relationship Id="rId5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Relationship Id="rId3" Target="../media/image5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Relationship Id="rId3" Target="../media/image5.pn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2.xml" Type="http://schemas.openxmlformats.org/officeDocument/2006/relationships/notesSlide"/><Relationship Id="rId3" Target="../media/image5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3.xml" Type="http://schemas.openxmlformats.org/officeDocument/2006/relationships/notesSlide"/><Relationship Id="rId3" Target="../media/image5.pn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4.xml" Type="http://schemas.openxmlformats.org/officeDocument/2006/relationships/notesSlide"/><Relationship Id="rId3" Target="../media/image5.pn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5.xml" Type="http://schemas.openxmlformats.org/officeDocument/2006/relationships/notesSlide"/><Relationship Id="rId3" Target="../media/image5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6.xml" Type="http://schemas.openxmlformats.org/officeDocument/2006/relationships/notesSlide"/><Relationship Id="rId3" Target="../media/image5.pn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7.xml" Type="http://schemas.openxmlformats.org/officeDocument/2006/relationships/notesSlide"/><Relationship Id="rId3" Target="../media/image5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8.xml" Type="http://schemas.openxmlformats.org/officeDocument/2006/relationships/notesSlide"/><Relationship Id="rId3" Target="../media/image44.jpe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6.pn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6.png" Type="http://schemas.openxmlformats.org/officeDocument/2006/relationships/image"/><Relationship Id="rId4" Target="../media/image7.jpeg" Type="http://schemas.openxmlformats.org/officeDocument/2006/relationships/image"/><Relationship Id="rId5" Target="https://opensource-demo.orangehrmlive.com/web/index.php/auth/login" TargetMode="External" Type="http://schemas.openxmlformats.org/officeDocument/2006/relationships/hyperlink"/><Relationship Id="rId6" Target="https://reqres.in" TargetMode="External" Type="http://schemas.openxmlformats.org/officeDocument/2006/relationships/hyperlink"/><Relationship Id="rId7" Target="https://github.com/asc08rajat/CAPSTONE_COGNIXIA_WEB_API_MAY2025_RAJAT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5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5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5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 picture containing computer  Description automatically generated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051008" y="2852808"/>
            <a:ext cx="8185950" cy="2909250"/>
            <a:chOff x="0" y="0"/>
            <a:chExt cx="10914600" cy="3879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914600" cy="3879000"/>
            </a:xfrm>
            <a:custGeom>
              <a:avLst/>
              <a:gdLst/>
              <a:ahLst/>
              <a:cxnLst/>
              <a:rect r="r" b="b" t="t" l="l"/>
              <a:pathLst>
                <a:path h="3879000" w="10914600">
                  <a:moveTo>
                    <a:pt x="0" y="0"/>
                  </a:moveTo>
                  <a:lnTo>
                    <a:pt x="10914600" y="0"/>
                  </a:lnTo>
                  <a:lnTo>
                    <a:pt x="10914600" y="3879000"/>
                  </a:lnTo>
                  <a:lnTo>
                    <a:pt x="0" y="3879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80975"/>
              <a:ext cx="10914600" cy="40599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10800"/>
                </a:lnSpc>
              </a:pPr>
              <a:r>
                <a:rPr lang="en-US" b="true" sz="9000">
                  <a:solidFill>
                    <a:srgbClr val="15102C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Capstone</a:t>
              </a:r>
            </a:p>
            <a:p>
              <a:pPr algn="ctr">
                <a:lnSpc>
                  <a:spcPts val="10800"/>
                </a:lnSpc>
              </a:pPr>
              <a:r>
                <a:rPr lang="en-US" b="true" sz="9000">
                  <a:solidFill>
                    <a:srgbClr val="15102C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Project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3602074" cy="1353340"/>
          </a:xfrm>
          <a:custGeom>
            <a:avLst/>
            <a:gdLst/>
            <a:ahLst/>
            <a:cxnLst/>
            <a:rect r="r" b="b" t="t" l="l"/>
            <a:pathLst>
              <a:path h="1353340" w="3602074">
                <a:moveTo>
                  <a:pt x="0" y="0"/>
                </a:moveTo>
                <a:lnTo>
                  <a:pt x="3602074" y="0"/>
                </a:lnTo>
                <a:lnTo>
                  <a:pt x="3602074" y="1353340"/>
                </a:lnTo>
                <a:lnTo>
                  <a:pt x="0" y="13533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89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-9525"/>
            <a:ext cx="18307050" cy="10306050"/>
            <a:chOff x="0" y="0"/>
            <a:chExt cx="24409400" cy="1374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102C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13741400"/>
            </a:xfrm>
            <a:custGeom>
              <a:avLst/>
              <a:gdLst/>
              <a:ahLst/>
              <a:cxnLst/>
              <a:rect r="r" b="b" t="t" l="l"/>
              <a:pathLst>
                <a:path h="13741400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3728700"/>
                  </a:lnTo>
                  <a:cubicBezTo>
                    <a:pt x="24409400" y="13735686"/>
                    <a:pt x="24403686" y="13741400"/>
                    <a:pt x="24396700" y="13741400"/>
                  </a:cubicBezTo>
                  <a:lnTo>
                    <a:pt x="12700" y="13741400"/>
                  </a:lnTo>
                  <a:cubicBezTo>
                    <a:pt x="5715" y="13741400"/>
                    <a:pt x="0" y="13735686"/>
                    <a:pt x="0" y="137287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3728700"/>
                  </a:lnTo>
                  <a:lnTo>
                    <a:pt x="12700" y="13728700"/>
                  </a:lnTo>
                  <a:lnTo>
                    <a:pt x="12700" y="13716000"/>
                  </a:lnTo>
                  <a:lnTo>
                    <a:pt x="24396700" y="13716000"/>
                  </a:lnTo>
                  <a:lnTo>
                    <a:pt x="24396700" y="13728700"/>
                  </a:lnTo>
                  <a:lnTo>
                    <a:pt x="24384000" y="13728700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C305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272175" y="1308000"/>
            <a:ext cx="17837550" cy="600300"/>
            <a:chOff x="0" y="0"/>
            <a:chExt cx="23783400" cy="800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783399" cy="800400"/>
            </a:xfrm>
            <a:custGeom>
              <a:avLst/>
              <a:gdLst/>
              <a:ahLst/>
              <a:cxnLst/>
              <a:rect r="r" b="b" t="t" l="l"/>
              <a:pathLst>
                <a:path h="800400" w="23783399">
                  <a:moveTo>
                    <a:pt x="0" y="0"/>
                  </a:moveTo>
                  <a:lnTo>
                    <a:pt x="23783399" y="0"/>
                  </a:lnTo>
                  <a:lnTo>
                    <a:pt x="23783399" y="800400"/>
                  </a:lnTo>
                  <a:lnTo>
                    <a:pt x="0" y="800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3783400" cy="8670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b="true" sz="300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API Automation – Postman + Newman (CLI)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520" y="0"/>
            <a:ext cx="3602066" cy="1353339"/>
          </a:xfrm>
          <a:custGeom>
            <a:avLst/>
            <a:gdLst/>
            <a:ahLst/>
            <a:cxnLst/>
            <a:rect r="r" b="b" t="t" l="l"/>
            <a:pathLst>
              <a:path h="1353339" w="3602066">
                <a:moveTo>
                  <a:pt x="0" y="0"/>
                </a:moveTo>
                <a:lnTo>
                  <a:pt x="3602066" y="0"/>
                </a:lnTo>
                <a:lnTo>
                  <a:pt x="3602066" y="1353339"/>
                </a:lnTo>
                <a:lnTo>
                  <a:pt x="0" y="1353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89"/>
            </a:stretch>
          </a:blipFill>
        </p:spPr>
      </p:sp>
      <p:sp>
        <p:nvSpPr>
          <p:cNvPr name="AutoShape 9" id="9"/>
          <p:cNvSpPr/>
          <p:nvPr/>
        </p:nvSpPr>
        <p:spPr>
          <a:xfrm rot="5185">
            <a:off x="478626" y="2028825"/>
            <a:ext cx="9472623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499838" y="2185275"/>
            <a:ext cx="6654624" cy="3072892"/>
            <a:chOff x="0" y="0"/>
            <a:chExt cx="19694033" cy="909407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694034" cy="9094073"/>
            </a:xfrm>
            <a:custGeom>
              <a:avLst/>
              <a:gdLst/>
              <a:ahLst/>
              <a:cxnLst/>
              <a:rect r="r" b="b" t="t" l="l"/>
              <a:pathLst>
                <a:path h="9094073" w="19694034">
                  <a:moveTo>
                    <a:pt x="0" y="0"/>
                  </a:moveTo>
                  <a:lnTo>
                    <a:pt x="19694034" y="0"/>
                  </a:lnTo>
                  <a:lnTo>
                    <a:pt x="19694034" y="9094073"/>
                  </a:lnTo>
                  <a:lnTo>
                    <a:pt x="0" y="90940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04775"/>
              <a:ext cx="19694033" cy="91988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63"/>
                </a:lnSpc>
              </a:pPr>
              <a:r>
                <a:rPr lang="en-US" b="true" sz="2799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Tech Stack:</a:t>
              </a:r>
              <a:r>
                <a:rPr lang="en-US" sz="2799">
                  <a:solidFill>
                    <a:srgbClr val="FEFEF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</a:p>
            <a:p>
              <a:pPr algn="l" marL="604516" indent="-302258" lvl="1">
                <a:lnSpc>
                  <a:spcPts val="3863"/>
                </a:lnSpc>
                <a:buFont typeface="Arial"/>
                <a:buChar char="•"/>
              </a:pPr>
              <a:r>
                <a:rPr lang="en-US" sz="2799">
                  <a:solidFill>
                    <a:srgbClr val="FEFEFE"/>
                  </a:solidFill>
                  <a:latin typeface="Arial"/>
                  <a:ea typeface="Arial"/>
                  <a:cs typeface="Arial"/>
                  <a:sym typeface="Arial"/>
                </a:rPr>
                <a:t>Postman </a:t>
              </a:r>
            </a:p>
            <a:p>
              <a:pPr algn="l" marL="604516" indent="-302258" lvl="1">
                <a:lnSpc>
                  <a:spcPts val="3863"/>
                </a:lnSpc>
                <a:buFont typeface="Arial"/>
                <a:buChar char="•"/>
              </a:pPr>
              <a:r>
                <a:rPr lang="en-US" sz="2799">
                  <a:solidFill>
                    <a:srgbClr val="FEFEFE"/>
                  </a:solidFill>
                  <a:latin typeface="Arial"/>
                  <a:ea typeface="Arial"/>
                  <a:cs typeface="Arial"/>
                  <a:sym typeface="Arial"/>
                </a:rPr>
                <a:t> Newman CLI </a:t>
              </a:r>
            </a:p>
            <a:p>
              <a:pPr algn="l">
                <a:lnSpc>
                  <a:spcPts val="2897"/>
                </a:lnSpc>
              </a:pPr>
            </a:p>
            <a:p>
              <a:pPr algn="l" marL="563880" indent="-281940" lvl="1">
                <a:lnSpc>
                  <a:spcPts val="2483"/>
                </a:lnSpc>
              </a:pPr>
            </a:p>
            <a:p>
              <a:pPr algn="l">
                <a:lnSpc>
                  <a:spcPts val="2483"/>
                </a:lnSpc>
              </a:pPr>
            </a:p>
            <a:p>
              <a:pPr algn="l" marL="535305" indent="-267652" lvl="1">
                <a:lnSpc>
                  <a:spcPts val="2483"/>
                </a:lnSpc>
              </a:pPr>
            </a:p>
            <a:p>
              <a:pPr algn="l" marL="535305" indent="-267652" lvl="1">
                <a:lnSpc>
                  <a:spcPts val="216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67872" y="3907142"/>
            <a:ext cx="6986590" cy="579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2"/>
              </a:lnSpc>
              <a:spcBef>
                <a:spcPct val="0"/>
              </a:spcBef>
            </a:pPr>
            <a:r>
              <a:rPr lang="en-US" b="true" sz="2693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Req</a:t>
            </a:r>
            <a:r>
              <a:rPr lang="en-US" b="true" sz="2693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uests Automated:</a:t>
            </a:r>
          </a:p>
          <a:p>
            <a:pPr algn="ctr" marL="581554" indent="-290777" lvl="1">
              <a:lnSpc>
                <a:spcPts val="323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693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GET /users — Fetch all users</a:t>
            </a:r>
          </a:p>
          <a:p>
            <a:pPr algn="ctr">
              <a:lnSpc>
                <a:spcPts val="3232"/>
              </a:lnSpc>
              <a:spcBef>
                <a:spcPct val="0"/>
              </a:spcBef>
            </a:pPr>
          </a:p>
          <a:p>
            <a:pPr algn="ctr" marL="581554" indent="-290777" lvl="1">
              <a:lnSpc>
                <a:spcPts val="323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693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POST /user — Add a new user</a:t>
            </a:r>
          </a:p>
          <a:p>
            <a:pPr algn="ctr">
              <a:lnSpc>
                <a:spcPts val="3232"/>
              </a:lnSpc>
              <a:spcBef>
                <a:spcPct val="0"/>
              </a:spcBef>
            </a:pPr>
          </a:p>
          <a:p>
            <a:pPr algn="ctr" marL="581554" indent="-290777" lvl="1">
              <a:lnSpc>
                <a:spcPts val="323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693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GET /users/{{userID}} — Fetch user by ID</a:t>
            </a:r>
          </a:p>
          <a:p>
            <a:pPr algn="ctr">
              <a:lnSpc>
                <a:spcPts val="3232"/>
              </a:lnSpc>
              <a:spcBef>
                <a:spcPct val="0"/>
              </a:spcBef>
            </a:pPr>
          </a:p>
          <a:p>
            <a:pPr algn="ctr" marL="581554" indent="-290777" lvl="1">
              <a:lnSpc>
                <a:spcPts val="323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693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PATCH /users/{{userID}} — Update user by ID</a:t>
            </a:r>
          </a:p>
          <a:p>
            <a:pPr algn="ctr">
              <a:lnSpc>
                <a:spcPts val="3232"/>
              </a:lnSpc>
              <a:spcBef>
                <a:spcPct val="0"/>
              </a:spcBef>
            </a:pPr>
          </a:p>
          <a:p>
            <a:pPr algn="ctr" marL="581554" indent="-290777" lvl="1">
              <a:lnSpc>
                <a:spcPts val="323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693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DELETE /users/{{userID}} — Delete user by ID</a:t>
            </a:r>
          </a:p>
          <a:p>
            <a:pPr algn="ctr">
              <a:lnSpc>
                <a:spcPts val="3232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7259677" y="2340831"/>
            <a:ext cx="10850048" cy="4107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7"/>
              </a:lnSpc>
            </a:pPr>
            <a:r>
              <a:rPr lang="en-US" b="true" sz="2706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Validation Checks:</a:t>
            </a:r>
          </a:p>
          <a:p>
            <a:pPr algn="ctr">
              <a:lnSpc>
                <a:spcPts val="3247"/>
              </a:lnSpc>
            </a:pPr>
          </a:p>
          <a:p>
            <a:pPr algn="ctr" marL="584290" indent="-292145" lvl="1">
              <a:lnSpc>
                <a:spcPts val="3247"/>
              </a:lnSpc>
              <a:buFont typeface="Arial"/>
              <a:buChar char="•"/>
            </a:pPr>
            <a:r>
              <a:rPr lang="en-US" b="true" sz="2706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HTTP Status Codes: 200, 201</a:t>
            </a:r>
          </a:p>
          <a:p>
            <a:pPr algn="ctr">
              <a:lnSpc>
                <a:spcPts val="3247"/>
              </a:lnSpc>
            </a:pPr>
          </a:p>
          <a:p>
            <a:pPr algn="ctr" marL="584290" indent="-292145" lvl="1">
              <a:lnSpc>
                <a:spcPts val="3247"/>
              </a:lnSpc>
              <a:buFont typeface="Arial"/>
              <a:buChar char="•"/>
            </a:pPr>
            <a:r>
              <a:rPr lang="en-US" b="true" sz="2706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Response Body Content: e.g. Sanchi</a:t>
            </a:r>
          </a:p>
          <a:p>
            <a:pPr algn="ctr">
              <a:lnSpc>
                <a:spcPts val="3247"/>
              </a:lnSpc>
            </a:pPr>
          </a:p>
          <a:p>
            <a:pPr algn="ctr" marL="584290" indent="-292145" lvl="1">
              <a:lnSpc>
                <a:spcPts val="3247"/>
              </a:lnSpc>
              <a:buFont typeface="Arial"/>
              <a:buChar char="•"/>
            </a:pPr>
            <a:r>
              <a:rPr lang="en-US" b="true" sz="2706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Response Time: under 2000ms</a:t>
            </a:r>
          </a:p>
          <a:p>
            <a:pPr algn="ctr">
              <a:lnSpc>
                <a:spcPts val="3247"/>
              </a:lnSpc>
            </a:pPr>
          </a:p>
          <a:p>
            <a:pPr algn="ctr" marL="584290" indent="-292145" lvl="1">
              <a:lnSpc>
                <a:spcPts val="3247"/>
              </a:lnSpc>
              <a:buFont typeface="Arial"/>
              <a:buChar char="•"/>
            </a:pPr>
            <a:r>
              <a:rPr lang="en-US" b="true" sz="2706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Header Assertions: Content-Type: application/json</a:t>
            </a:r>
          </a:p>
          <a:p>
            <a:pPr algn="ctr">
              <a:lnSpc>
                <a:spcPts val="3247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8949292" y="6774167"/>
            <a:ext cx="7908399" cy="3234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7"/>
              </a:lnSpc>
              <a:spcBef>
                <a:spcPct val="0"/>
              </a:spcBef>
            </a:pPr>
            <a:r>
              <a:rPr lang="en-US" b="true" sz="2605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COMMAND</a:t>
            </a:r>
            <a:r>
              <a:rPr lang="en-US" b="true" sz="2605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 LINE EXECUTION:​</a:t>
            </a:r>
          </a:p>
          <a:p>
            <a:pPr algn="ctr">
              <a:lnSpc>
                <a:spcPts val="3127"/>
              </a:lnSpc>
              <a:spcBef>
                <a:spcPct val="0"/>
              </a:spcBef>
            </a:pPr>
            <a:r>
              <a:rPr lang="en-US" b="true" sz="2605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​</a:t>
            </a:r>
          </a:p>
          <a:p>
            <a:pPr algn="ctr" marL="562616" indent="-281308" lvl="1">
              <a:lnSpc>
                <a:spcPts val="312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605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RUN NEWMAN VIA CMD​</a:t>
            </a:r>
          </a:p>
          <a:p>
            <a:pPr algn="ctr">
              <a:lnSpc>
                <a:spcPts val="3127"/>
              </a:lnSpc>
              <a:spcBef>
                <a:spcPct val="0"/>
              </a:spcBef>
            </a:pPr>
            <a:r>
              <a:rPr lang="en-US" b="true" sz="2605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​</a:t>
            </a:r>
          </a:p>
          <a:p>
            <a:pPr algn="ctr" marL="562616" indent="-281308" lvl="1">
              <a:lnSpc>
                <a:spcPts val="312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605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GENERATE HTML REPORT ​</a:t>
            </a:r>
          </a:p>
          <a:p>
            <a:pPr algn="ctr">
              <a:lnSpc>
                <a:spcPts val="3127"/>
              </a:lnSpc>
              <a:spcBef>
                <a:spcPct val="0"/>
              </a:spcBef>
            </a:pPr>
            <a:r>
              <a:rPr lang="en-US" b="true" sz="2605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​</a:t>
            </a:r>
          </a:p>
          <a:p>
            <a:pPr algn="ctr" marL="562616" indent="-281308" lvl="1">
              <a:lnSpc>
                <a:spcPts val="312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605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STORE OUTPUT AT NEWMAN FOLDER​</a:t>
            </a:r>
          </a:p>
          <a:p>
            <a:pPr algn="ctr">
              <a:lnSpc>
                <a:spcPts val="312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-9525"/>
            <a:ext cx="18307050" cy="10306050"/>
            <a:chOff x="0" y="0"/>
            <a:chExt cx="24409400" cy="1374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102C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13741400"/>
            </a:xfrm>
            <a:custGeom>
              <a:avLst/>
              <a:gdLst/>
              <a:ahLst/>
              <a:cxnLst/>
              <a:rect r="r" b="b" t="t" l="l"/>
              <a:pathLst>
                <a:path h="13741400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3728700"/>
                  </a:lnTo>
                  <a:cubicBezTo>
                    <a:pt x="24409400" y="13735686"/>
                    <a:pt x="24403686" y="13741400"/>
                    <a:pt x="24396700" y="13741400"/>
                  </a:cubicBezTo>
                  <a:lnTo>
                    <a:pt x="12700" y="13741400"/>
                  </a:lnTo>
                  <a:cubicBezTo>
                    <a:pt x="5715" y="13741400"/>
                    <a:pt x="0" y="13735686"/>
                    <a:pt x="0" y="137287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3728700"/>
                  </a:lnTo>
                  <a:lnTo>
                    <a:pt x="12700" y="13728700"/>
                  </a:lnTo>
                  <a:lnTo>
                    <a:pt x="12700" y="13716000"/>
                  </a:lnTo>
                  <a:lnTo>
                    <a:pt x="24396700" y="13716000"/>
                  </a:lnTo>
                  <a:lnTo>
                    <a:pt x="24396700" y="13728700"/>
                  </a:lnTo>
                  <a:lnTo>
                    <a:pt x="24384000" y="13728700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C305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281700" y="1308000"/>
            <a:ext cx="17837550" cy="718444"/>
            <a:chOff x="0" y="0"/>
            <a:chExt cx="23783400" cy="9579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783399" cy="957925"/>
            </a:xfrm>
            <a:custGeom>
              <a:avLst/>
              <a:gdLst/>
              <a:ahLst/>
              <a:cxnLst/>
              <a:rect r="r" b="b" t="t" l="l"/>
              <a:pathLst>
                <a:path h="957925" w="23783399">
                  <a:moveTo>
                    <a:pt x="0" y="0"/>
                  </a:moveTo>
                  <a:lnTo>
                    <a:pt x="23783399" y="0"/>
                  </a:lnTo>
                  <a:lnTo>
                    <a:pt x="23783399" y="957925"/>
                  </a:lnTo>
                  <a:lnTo>
                    <a:pt x="0" y="9579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3783400" cy="1024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b="true" sz="300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Postman Request Methods, Responses of the API with screenshots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520" y="0"/>
            <a:ext cx="3602062" cy="1353339"/>
          </a:xfrm>
          <a:custGeom>
            <a:avLst/>
            <a:gdLst/>
            <a:ahLst/>
            <a:cxnLst/>
            <a:rect r="r" b="b" t="t" l="l"/>
            <a:pathLst>
              <a:path h="1353339" w="3602062">
                <a:moveTo>
                  <a:pt x="0" y="0"/>
                </a:moveTo>
                <a:lnTo>
                  <a:pt x="3602063" y="0"/>
                </a:lnTo>
                <a:lnTo>
                  <a:pt x="3602063" y="1353339"/>
                </a:lnTo>
                <a:lnTo>
                  <a:pt x="0" y="1353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89"/>
            </a:stretch>
          </a:blipFill>
        </p:spPr>
      </p:sp>
      <p:sp>
        <p:nvSpPr>
          <p:cNvPr name="AutoShape 9" id="9"/>
          <p:cNvSpPr/>
          <p:nvPr/>
        </p:nvSpPr>
        <p:spPr>
          <a:xfrm rot="5185">
            <a:off x="478626" y="2028825"/>
            <a:ext cx="9472848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625244" y="2322828"/>
            <a:ext cx="10494006" cy="6496953"/>
          </a:xfrm>
          <a:custGeom>
            <a:avLst/>
            <a:gdLst/>
            <a:ahLst/>
            <a:cxnLst/>
            <a:rect r="r" b="b" t="t" l="l"/>
            <a:pathLst>
              <a:path h="6496953" w="10494006">
                <a:moveTo>
                  <a:pt x="0" y="0"/>
                </a:moveTo>
                <a:lnTo>
                  <a:pt x="10494006" y="0"/>
                </a:lnTo>
                <a:lnTo>
                  <a:pt x="10494006" y="6496953"/>
                </a:lnTo>
                <a:lnTo>
                  <a:pt x="0" y="64969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259" r="0" b="-7259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78631" y="4489740"/>
            <a:ext cx="6947661" cy="4924155"/>
          </a:xfrm>
          <a:custGeom>
            <a:avLst/>
            <a:gdLst/>
            <a:ahLst/>
            <a:cxnLst/>
            <a:rect r="r" b="b" t="t" l="l"/>
            <a:pathLst>
              <a:path h="4924155" w="6947661">
                <a:moveTo>
                  <a:pt x="0" y="0"/>
                </a:moveTo>
                <a:lnTo>
                  <a:pt x="6947661" y="0"/>
                </a:lnTo>
                <a:lnTo>
                  <a:pt x="6947661" y="4924155"/>
                </a:lnTo>
                <a:lnTo>
                  <a:pt x="0" y="49241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58155" y="3315242"/>
            <a:ext cx="2226469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b="true" sz="2800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GET Request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1176385" y="2379823"/>
            <a:ext cx="6768621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6"/>
              </a:lnSpc>
              <a:spcBef>
                <a:spcPct val="0"/>
              </a:spcBef>
            </a:pPr>
            <a:r>
              <a:rPr lang="en-US" b="true" sz="2222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API</a:t>
            </a:r>
            <a:r>
              <a:rPr lang="en-US" b="true" sz="2222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 USED : https://reqres.in/</a:t>
            </a:r>
          </a:p>
          <a:p>
            <a:pPr algn="ctr">
              <a:lnSpc>
                <a:spcPts val="266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-9525"/>
            <a:ext cx="18307050" cy="10306050"/>
            <a:chOff x="0" y="0"/>
            <a:chExt cx="24409400" cy="1374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102C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13741400"/>
            </a:xfrm>
            <a:custGeom>
              <a:avLst/>
              <a:gdLst/>
              <a:ahLst/>
              <a:cxnLst/>
              <a:rect r="r" b="b" t="t" l="l"/>
              <a:pathLst>
                <a:path h="13741400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3728700"/>
                  </a:lnTo>
                  <a:cubicBezTo>
                    <a:pt x="24409400" y="13735686"/>
                    <a:pt x="24403686" y="13741400"/>
                    <a:pt x="24396700" y="13741400"/>
                  </a:cubicBezTo>
                  <a:lnTo>
                    <a:pt x="12700" y="13741400"/>
                  </a:lnTo>
                  <a:cubicBezTo>
                    <a:pt x="5715" y="13741400"/>
                    <a:pt x="0" y="13735686"/>
                    <a:pt x="0" y="137287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3728700"/>
                  </a:lnTo>
                  <a:lnTo>
                    <a:pt x="12700" y="13728700"/>
                  </a:lnTo>
                  <a:lnTo>
                    <a:pt x="12700" y="13716000"/>
                  </a:lnTo>
                  <a:lnTo>
                    <a:pt x="24396700" y="13716000"/>
                  </a:lnTo>
                  <a:lnTo>
                    <a:pt x="24396700" y="13728700"/>
                  </a:lnTo>
                  <a:lnTo>
                    <a:pt x="24384000" y="13728700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C305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281700" y="1308000"/>
            <a:ext cx="17837550" cy="718444"/>
            <a:chOff x="0" y="0"/>
            <a:chExt cx="23783400" cy="9579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783399" cy="957925"/>
            </a:xfrm>
            <a:custGeom>
              <a:avLst/>
              <a:gdLst/>
              <a:ahLst/>
              <a:cxnLst/>
              <a:rect r="r" b="b" t="t" l="l"/>
              <a:pathLst>
                <a:path h="957925" w="23783399">
                  <a:moveTo>
                    <a:pt x="0" y="0"/>
                  </a:moveTo>
                  <a:lnTo>
                    <a:pt x="23783399" y="0"/>
                  </a:lnTo>
                  <a:lnTo>
                    <a:pt x="23783399" y="957925"/>
                  </a:lnTo>
                  <a:lnTo>
                    <a:pt x="0" y="9579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3783400" cy="1024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b="true" sz="300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Postman Request Methods, Responses of the API with screenshots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520" y="0"/>
            <a:ext cx="3602062" cy="1353339"/>
          </a:xfrm>
          <a:custGeom>
            <a:avLst/>
            <a:gdLst/>
            <a:ahLst/>
            <a:cxnLst/>
            <a:rect r="r" b="b" t="t" l="l"/>
            <a:pathLst>
              <a:path h="1353339" w="3602062">
                <a:moveTo>
                  <a:pt x="0" y="0"/>
                </a:moveTo>
                <a:lnTo>
                  <a:pt x="3602063" y="0"/>
                </a:lnTo>
                <a:lnTo>
                  <a:pt x="3602063" y="1353339"/>
                </a:lnTo>
                <a:lnTo>
                  <a:pt x="0" y="1353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89"/>
            </a:stretch>
          </a:blipFill>
        </p:spPr>
      </p:sp>
      <p:sp>
        <p:nvSpPr>
          <p:cNvPr name="AutoShape 9" id="9"/>
          <p:cNvSpPr/>
          <p:nvPr/>
        </p:nvSpPr>
        <p:spPr>
          <a:xfrm rot="5185">
            <a:off x="478626" y="2028825"/>
            <a:ext cx="9472848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478631" y="3378994"/>
            <a:ext cx="6281133" cy="6426494"/>
          </a:xfrm>
          <a:custGeom>
            <a:avLst/>
            <a:gdLst/>
            <a:ahLst/>
            <a:cxnLst/>
            <a:rect r="r" b="b" t="t" l="l"/>
            <a:pathLst>
              <a:path h="6426494" w="6281133">
                <a:moveTo>
                  <a:pt x="0" y="0"/>
                </a:moveTo>
                <a:lnTo>
                  <a:pt x="6281133" y="0"/>
                </a:lnTo>
                <a:lnTo>
                  <a:pt x="6281133" y="6426494"/>
                </a:lnTo>
                <a:lnTo>
                  <a:pt x="0" y="6426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339822" y="2421224"/>
            <a:ext cx="10163519" cy="6414499"/>
          </a:xfrm>
          <a:custGeom>
            <a:avLst/>
            <a:gdLst/>
            <a:ahLst/>
            <a:cxnLst/>
            <a:rect r="r" b="b" t="t" l="l"/>
            <a:pathLst>
              <a:path h="6414499" w="10163519">
                <a:moveTo>
                  <a:pt x="0" y="0"/>
                </a:moveTo>
                <a:lnTo>
                  <a:pt x="10163519" y="0"/>
                </a:lnTo>
                <a:lnTo>
                  <a:pt x="10163519" y="6414499"/>
                </a:lnTo>
                <a:lnTo>
                  <a:pt x="0" y="64144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048" r="0" b="-3048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15950" y="2655094"/>
            <a:ext cx="2471043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b="true" sz="2700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POST  Request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1176385" y="2082580"/>
            <a:ext cx="6768621" cy="629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6"/>
              </a:lnSpc>
              <a:spcBef>
                <a:spcPct val="0"/>
              </a:spcBef>
            </a:pPr>
            <a:r>
              <a:rPr lang="en-US" b="true" sz="1922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API</a:t>
            </a:r>
            <a:r>
              <a:rPr lang="en-US" b="true" sz="1922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 USED : https://reqres.in/</a:t>
            </a:r>
          </a:p>
          <a:p>
            <a:pPr algn="ctr">
              <a:lnSpc>
                <a:spcPts val="230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-9525"/>
            <a:ext cx="18307050" cy="10306050"/>
            <a:chOff x="0" y="0"/>
            <a:chExt cx="24409400" cy="1374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102C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13741400"/>
            </a:xfrm>
            <a:custGeom>
              <a:avLst/>
              <a:gdLst/>
              <a:ahLst/>
              <a:cxnLst/>
              <a:rect r="r" b="b" t="t" l="l"/>
              <a:pathLst>
                <a:path h="13741400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3728700"/>
                  </a:lnTo>
                  <a:cubicBezTo>
                    <a:pt x="24409400" y="13735686"/>
                    <a:pt x="24403686" y="13741400"/>
                    <a:pt x="24396700" y="13741400"/>
                  </a:cubicBezTo>
                  <a:lnTo>
                    <a:pt x="12700" y="13741400"/>
                  </a:lnTo>
                  <a:cubicBezTo>
                    <a:pt x="5715" y="13741400"/>
                    <a:pt x="0" y="13735686"/>
                    <a:pt x="0" y="137287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3728700"/>
                  </a:lnTo>
                  <a:lnTo>
                    <a:pt x="12700" y="13728700"/>
                  </a:lnTo>
                  <a:lnTo>
                    <a:pt x="12700" y="13716000"/>
                  </a:lnTo>
                  <a:lnTo>
                    <a:pt x="24396700" y="13716000"/>
                  </a:lnTo>
                  <a:lnTo>
                    <a:pt x="24396700" y="13728700"/>
                  </a:lnTo>
                  <a:lnTo>
                    <a:pt x="24384000" y="13728700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C305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281700" y="1308000"/>
            <a:ext cx="17837550" cy="718444"/>
            <a:chOff x="0" y="0"/>
            <a:chExt cx="23783400" cy="9579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783399" cy="957925"/>
            </a:xfrm>
            <a:custGeom>
              <a:avLst/>
              <a:gdLst/>
              <a:ahLst/>
              <a:cxnLst/>
              <a:rect r="r" b="b" t="t" l="l"/>
              <a:pathLst>
                <a:path h="957925" w="23783399">
                  <a:moveTo>
                    <a:pt x="0" y="0"/>
                  </a:moveTo>
                  <a:lnTo>
                    <a:pt x="23783399" y="0"/>
                  </a:lnTo>
                  <a:lnTo>
                    <a:pt x="23783399" y="957925"/>
                  </a:lnTo>
                  <a:lnTo>
                    <a:pt x="0" y="9579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3783400" cy="1024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b="true" sz="300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Postman Request Methods, Responses of the API with screenshots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520" y="0"/>
            <a:ext cx="3602062" cy="1353339"/>
          </a:xfrm>
          <a:custGeom>
            <a:avLst/>
            <a:gdLst/>
            <a:ahLst/>
            <a:cxnLst/>
            <a:rect r="r" b="b" t="t" l="l"/>
            <a:pathLst>
              <a:path h="1353339" w="3602062">
                <a:moveTo>
                  <a:pt x="0" y="0"/>
                </a:moveTo>
                <a:lnTo>
                  <a:pt x="3602063" y="0"/>
                </a:lnTo>
                <a:lnTo>
                  <a:pt x="3602063" y="1353339"/>
                </a:lnTo>
                <a:lnTo>
                  <a:pt x="0" y="1353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89"/>
            </a:stretch>
          </a:blipFill>
        </p:spPr>
      </p:sp>
      <p:sp>
        <p:nvSpPr>
          <p:cNvPr name="AutoShape 9" id="9"/>
          <p:cNvSpPr/>
          <p:nvPr/>
        </p:nvSpPr>
        <p:spPr>
          <a:xfrm rot="5185">
            <a:off x="478626" y="2028825"/>
            <a:ext cx="9472848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478631" y="3378994"/>
            <a:ext cx="6551553" cy="6508448"/>
          </a:xfrm>
          <a:custGeom>
            <a:avLst/>
            <a:gdLst/>
            <a:ahLst/>
            <a:cxnLst/>
            <a:rect r="r" b="b" t="t" l="l"/>
            <a:pathLst>
              <a:path h="6508448" w="6551553">
                <a:moveTo>
                  <a:pt x="0" y="0"/>
                </a:moveTo>
                <a:lnTo>
                  <a:pt x="6551553" y="0"/>
                </a:lnTo>
                <a:lnTo>
                  <a:pt x="6551553" y="6508448"/>
                </a:lnTo>
                <a:lnTo>
                  <a:pt x="0" y="65084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3869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521452" y="2421224"/>
            <a:ext cx="9962515" cy="6500245"/>
          </a:xfrm>
          <a:custGeom>
            <a:avLst/>
            <a:gdLst/>
            <a:ahLst/>
            <a:cxnLst/>
            <a:rect r="r" b="b" t="t" l="l"/>
            <a:pathLst>
              <a:path h="6500245" w="9962515">
                <a:moveTo>
                  <a:pt x="0" y="0"/>
                </a:moveTo>
                <a:lnTo>
                  <a:pt x="9962515" y="0"/>
                </a:lnTo>
                <a:lnTo>
                  <a:pt x="9962515" y="6500245"/>
                </a:lnTo>
                <a:lnTo>
                  <a:pt x="0" y="65002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298" r="0" b="-3298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24929" y="2655094"/>
            <a:ext cx="2633266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b="true" sz="2700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PATCH  Request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1176385" y="2082580"/>
            <a:ext cx="6768621" cy="629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6"/>
              </a:lnSpc>
              <a:spcBef>
                <a:spcPct val="0"/>
              </a:spcBef>
            </a:pPr>
            <a:r>
              <a:rPr lang="en-US" b="true" sz="1922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API</a:t>
            </a:r>
            <a:r>
              <a:rPr lang="en-US" b="true" sz="1922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 USED : https://reqres.in/</a:t>
            </a:r>
          </a:p>
          <a:p>
            <a:pPr algn="ctr">
              <a:lnSpc>
                <a:spcPts val="230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-9525"/>
            <a:ext cx="18307050" cy="10306050"/>
            <a:chOff x="0" y="0"/>
            <a:chExt cx="24409400" cy="1374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102C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13741400"/>
            </a:xfrm>
            <a:custGeom>
              <a:avLst/>
              <a:gdLst/>
              <a:ahLst/>
              <a:cxnLst/>
              <a:rect r="r" b="b" t="t" l="l"/>
              <a:pathLst>
                <a:path h="13741400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3728700"/>
                  </a:lnTo>
                  <a:cubicBezTo>
                    <a:pt x="24409400" y="13735686"/>
                    <a:pt x="24403686" y="13741400"/>
                    <a:pt x="24396700" y="13741400"/>
                  </a:cubicBezTo>
                  <a:lnTo>
                    <a:pt x="12700" y="13741400"/>
                  </a:lnTo>
                  <a:cubicBezTo>
                    <a:pt x="5715" y="13741400"/>
                    <a:pt x="0" y="13735686"/>
                    <a:pt x="0" y="137287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3728700"/>
                  </a:lnTo>
                  <a:lnTo>
                    <a:pt x="12700" y="13728700"/>
                  </a:lnTo>
                  <a:lnTo>
                    <a:pt x="12700" y="13716000"/>
                  </a:lnTo>
                  <a:lnTo>
                    <a:pt x="24396700" y="13716000"/>
                  </a:lnTo>
                  <a:lnTo>
                    <a:pt x="24396700" y="13728700"/>
                  </a:lnTo>
                  <a:lnTo>
                    <a:pt x="24384000" y="13728700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C305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281700" y="1308000"/>
            <a:ext cx="17837550" cy="718444"/>
            <a:chOff x="0" y="0"/>
            <a:chExt cx="23783400" cy="9579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783399" cy="957925"/>
            </a:xfrm>
            <a:custGeom>
              <a:avLst/>
              <a:gdLst/>
              <a:ahLst/>
              <a:cxnLst/>
              <a:rect r="r" b="b" t="t" l="l"/>
              <a:pathLst>
                <a:path h="957925" w="23783399">
                  <a:moveTo>
                    <a:pt x="0" y="0"/>
                  </a:moveTo>
                  <a:lnTo>
                    <a:pt x="23783399" y="0"/>
                  </a:lnTo>
                  <a:lnTo>
                    <a:pt x="23783399" y="957925"/>
                  </a:lnTo>
                  <a:lnTo>
                    <a:pt x="0" y="9579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3783400" cy="1024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b="true" sz="300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Postman Request Methods, Responses of the API with screenshots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520" y="0"/>
            <a:ext cx="3602062" cy="1353339"/>
          </a:xfrm>
          <a:custGeom>
            <a:avLst/>
            <a:gdLst/>
            <a:ahLst/>
            <a:cxnLst/>
            <a:rect r="r" b="b" t="t" l="l"/>
            <a:pathLst>
              <a:path h="1353339" w="3602062">
                <a:moveTo>
                  <a:pt x="0" y="0"/>
                </a:moveTo>
                <a:lnTo>
                  <a:pt x="3602063" y="0"/>
                </a:lnTo>
                <a:lnTo>
                  <a:pt x="3602063" y="1353339"/>
                </a:lnTo>
                <a:lnTo>
                  <a:pt x="0" y="1353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89"/>
            </a:stretch>
          </a:blipFill>
        </p:spPr>
      </p:sp>
      <p:sp>
        <p:nvSpPr>
          <p:cNvPr name="AutoShape 9" id="9"/>
          <p:cNvSpPr/>
          <p:nvPr/>
        </p:nvSpPr>
        <p:spPr>
          <a:xfrm rot="5185">
            <a:off x="478626" y="2028825"/>
            <a:ext cx="9472848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478631" y="3573702"/>
            <a:ext cx="6404243" cy="6244300"/>
          </a:xfrm>
          <a:custGeom>
            <a:avLst/>
            <a:gdLst/>
            <a:ahLst/>
            <a:cxnLst/>
            <a:rect r="r" b="b" t="t" l="l"/>
            <a:pathLst>
              <a:path h="6244300" w="6404243">
                <a:moveTo>
                  <a:pt x="0" y="0"/>
                </a:moveTo>
                <a:lnTo>
                  <a:pt x="6404243" y="0"/>
                </a:lnTo>
                <a:lnTo>
                  <a:pt x="6404243" y="6244300"/>
                </a:lnTo>
                <a:lnTo>
                  <a:pt x="0" y="6244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4322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475589" y="2421224"/>
            <a:ext cx="10216499" cy="6295928"/>
          </a:xfrm>
          <a:custGeom>
            <a:avLst/>
            <a:gdLst/>
            <a:ahLst/>
            <a:cxnLst/>
            <a:rect r="r" b="b" t="t" l="l"/>
            <a:pathLst>
              <a:path h="6295928" w="10216499">
                <a:moveTo>
                  <a:pt x="0" y="0"/>
                </a:moveTo>
                <a:lnTo>
                  <a:pt x="10216498" y="0"/>
                </a:lnTo>
                <a:lnTo>
                  <a:pt x="10216498" y="6295928"/>
                </a:lnTo>
                <a:lnTo>
                  <a:pt x="0" y="62959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30123" y="2655094"/>
            <a:ext cx="2890044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b="true" sz="2700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DELETE  Request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1176385" y="2082580"/>
            <a:ext cx="6768621" cy="629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6"/>
              </a:lnSpc>
              <a:spcBef>
                <a:spcPct val="0"/>
              </a:spcBef>
            </a:pPr>
            <a:r>
              <a:rPr lang="en-US" b="true" sz="1922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API</a:t>
            </a:r>
            <a:r>
              <a:rPr lang="en-US" b="true" sz="1922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 USED : https://reqres.in/</a:t>
            </a:r>
          </a:p>
          <a:p>
            <a:pPr algn="ctr">
              <a:lnSpc>
                <a:spcPts val="230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975" y="-9525"/>
            <a:ext cx="18307050" cy="10306050"/>
            <a:chOff x="0" y="0"/>
            <a:chExt cx="24409400" cy="1374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102C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13741400"/>
            </a:xfrm>
            <a:custGeom>
              <a:avLst/>
              <a:gdLst/>
              <a:ahLst/>
              <a:cxnLst/>
              <a:rect r="r" b="b" t="t" l="l"/>
              <a:pathLst>
                <a:path h="13741400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3728700"/>
                  </a:lnTo>
                  <a:cubicBezTo>
                    <a:pt x="24409400" y="13735686"/>
                    <a:pt x="24403686" y="13741400"/>
                    <a:pt x="24396700" y="13741400"/>
                  </a:cubicBezTo>
                  <a:lnTo>
                    <a:pt x="12700" y="13741400"/>
                  </a:lnTo>
                  <a:cubicBezTo>
                    <a:pt x="5715" y="13741400"/>
                    <a:pt x="0" y="13735686"/>
                    <a:pt x="0" y="137287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3728700"/>
                  </a:lnTo>
                  <a:lnTo>
                    <a:pt x="12700" y="13728700"/>
                  </a:lnTo>
                  <a:lnTo>
                    <a:pt x="12700" y="13716000"/>
                  </a:lnTo>
                  <a:lnTo>
                    <a:pt x="24396700" y="13716000"/>
                  </a:lnTo>
                  <a:lnTo>
                    <a:pt x="24396700" y="13728700"/>
                  </a:lnTo>
                  <a:lnTo>
                    <a:pt x="24384000" y="13728700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C305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272175" y="1308000"/>
            <a:ext cx="17872650" cy="831825"/>
            <a:chOff x="0" y="0"/>
            <a:chExt cx="23830200" cy="11091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830200" cy="1109100"/>
            </a:xfrm>
            <a:custGeom>
              <a:avLst/>
              <a:gdLst/>
              <a:ahLst/>
              <a:cxnLst/>
              <a:rect r="r" b="b" t="t" l="l"/>
              <a:pathLst>
                <a:path h="1109100" w="23830200">
                  <a:moveTo>
                    <a:pt x="0" y="0"/>
                  </a:moveTo>
                  <a:lnTo>
                    <a:pt x="23830200" y="0"/>
                  </a:lnTo>
                  <a:lnTo>
                    <a:pt x="23830200" y="1109100"/>
                  </a:lnTo>
                  <a:lnTo>
                    <a:pt x="0" y="1109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3830200" cy="11757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b="true" sz="300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EXECUTIN</a:t>
              </a:r>
              <a:r>
                <a:rPr lang="en-US" b="true" sz="300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G THE EXPORTED COLLECTION IN CMD FROM POSTMAN USING NEWMAN ​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520" y="0"/>
            <a:ext cx="3602062" cy="1353339"/>
          </a:xfrm>
          <a:custGeom>
            <a:avLst/>
            <a:gdLst/>
            <a:ahLst/>
            <a:cxnLst/>
            <a:rect r="r" b="b" t="t" l="l"/>
            <a:pathLst>
              <a:path h="1353339" w="3602062">
                <a:moveTo>
                  <a:pt x="0" y="0"/>
                </a:moveTo>
                <a:lnTo>
                  <a:pt x="3602063" y="0"/>
                </a:lnTo>
                <a:lnTo>
                  <a:pt x="3602063" y="1353339"/>
                </a:lnTo>
                <a:lnTo>
                  <a:pt x="0" y="1353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89"/>
            </a:stretch>
          </a:blipFill>
        </p:spPr>
      </p:sp>
      <p:sp>
        <p:nvSpPr>
          <p:cNvPr name="AutoShape 9" id="9"/>
          <p:cNvSpPr/>
          <p:nvPr/>
        </p:nvSpPr>
        <p:spPr>
          <a:xfrm rot="5185">
            <a:off x="478626" y="2028825"/>
            <a:ext cx="9472848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478631" y="2166858"/>
            <a:ext cx="12165146" cy="6422790"/>
          </a:xfrm>
          <a:custGeom>
            <a:avLst/>
            <a:gdLst/>
            <a:ahLst/>
            <a:cxnLst/>
            <a:rect r="r" b="b" t="t" l="l"/>
            <a:pathLst>
              <a:path h="6422790" w="12165146">
                <a:moveTo>
                  <a:pt x="0" y="0"/>
                </a:moveTo>
                <a:lnTo>
                  <a:pt x="12165146" y="0"/>
                </a:lnTo>
                <a:lnTo>
                  <a:pt x="12165146" y="6422790"/>
                </a:lnTo>
                <a:lnTo>
                  <a:pt x="0" y="64227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580335" y="3216058"/>
            <a:ext cx="11514460" cy="6042242"/>
          </a:xfrm>
          <a:custGeom>
            <a:avLst/>
            <a:gdLst/>
            <a:ahLst/>
            <a:cxnLst/>
            <a:rect r="r" b="b" t="t" l="l"/>
            <a:pathLst>
              <a:path h="6042242" w="11514460">
                <a:moveTo>
                  <a:pt x="0" y="0"/>
                </a:moveTo>
                <a:lnTo>
                  <a:pt x="11514460" y="0"/>
                </a:lnTo>
                <a:lnTo>
                  <a:pt x="11514460" y="6042242"/>
                </a:lnTo>
                <a:lnTo>
                  <a:pt x="0" y="60422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72175" y="9403167"/>
            <a:ext cx="13065390" cy="666854"/>
          </a:xfrm>
          <a:custGeom>
            <a:avLst/>
            <a:gdLst/>
            <a:ahLst/>
            <a:cxnLst/>
            <a:rect r="r" b="b" t="t" l="l"/>
            <a:pathLst>
              <a:path h="666854" w="13065390">
                <a:moveTo>
                  <a:pt x="0" y="0"/>
                </a:moveTo>
                <a:lnTo>
                  <a:pt x="13065390" y="0"/>
                </a:lnTo>
                <a:lnTo>
                  <a:pt x="13065390" y="666853"/>
                </a:lnTo>
                <a:lnTo>
                  <a:pt x="0" y="6668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76553" y="8743950"/>
            <a:ext cx="292348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b="true" sz="2800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newman exe cmd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-9525"/>
            <a:ext cx="18307050" cy="10306050"/>
            <a:chOff x="0" y="0"/>
            <a:chExt cx="24409400" cy="1374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102C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13741400"/>
            </a:xfrm>
            <a:custGeom>
              <a:avLst/>
              <a:gdLst/>
              <a:ahLst/>
              <a:cxnLst/>
              <a:rect r="r" b="b" t="t" l="l"/>
              <a:pathLst>
                <a:path h="13741400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3728700"/>
                  </a:lnTo>
                  <a:cubicBezTo>
                    <a:pt x="24409400" y="13735686"/>
                    <a:pt x="24403686" y="13741400"/>
                    <a:pt x="24396700" y="13741400"/>
                  </a:cubicBezTo>
                  <a:lnTo>
                    <a:pt x="12700" y="13741400"/>
                  </a:lnTo>
                  <a:cubicBezTo>
                    <a:pt x="5715" y="13741400"/>
                    <a:pt x="0" y="13735686"/>
                    <a:pt x="0" y="137287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3728700"/>
                  </a:lnTo>
                  <a:lnTo>
                    <a:pt x="12700" y="13728700"/>
                  </a:lnTo>
                  <a:lnTo>
                    <a:pt x="12700" y="13716000"/>
                  </a:lnTo>
                  <a:lnTo>
                    <a:pt x="24396700" y="13716000"/>
                  </a:lnTo>
                  <a:lnTo>
                    <a:pt x="24396700" y="13728700"/>
                  </a:lnTo>
                  <a:lnTo>
                    <a:pt x="24384000" y="13728700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C305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272182" y="1308000"/>
            <a:ext cx="17872650" cy="692550"/>
            <a:chOff x="0" y="0"/>
            <a:chExt cx="23830200" cy="923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830200" cy="923400"/>
            </a:xfrm>
            <a:custGeom>
              <a:avLst/>
              <a:gdLst/>
              <a:ahLst/>
              <a:cxnLst/>
              <a:rect r="r" b="b" t="t" l="l"/>
              <a:pathLst>
                <a:path h="923400" w="23830200">
                  <a:moveTo>
                    <a:pt x="0" y="0"/>
                  </a:moveTo>
                  <a:lnTo>
                    <a:pt x="23830200" y="0"/>
                  </a:lnTo>
                  <a:lnTo>
                    <a:pt x="23830200" y="923400"/>
                  </a:lnTo>
                  <a:lnTo>
                    <a:pt x="0" y="923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23830200" cy="99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320"/>
                </a:lnSpc>
              </a:pPr>
              <a:r>
                <a:rPr lang="en-US" b="true" sz="360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Performance Testing – Apache JMeter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520" y="0"/>
            <a:ext cx="3602066" cy="1353339"/>
          </a:xfrm>
          <a:custGeom>
            <a:avLst/>
            <a:gdLst/>
            <a:ahLst/>
            <a:cxnLst/>
            <a:rect r="r" b="b" t="t" l="l"/>
            <a:pathLst>
              <a:path h="1353339" w="3602066">
                <a:moveTo>
                  <a:pt x="0" y="0"/>
                </a:moveTo>
                <a:lnTo>
                  <a:pt x="3602066" y="0"/>
                </a:lnTo>
                <a:lnTo>
                  <a:pt x="3602066" y="1353339"/>
                </a:lnTo>
                <a:lnTo>
                  <a:pt x="0" y="1353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89"/>
            </a:stretch>
          </a:blipFill>
        </p:spPr>
      </p:sp>
      <p:sp>
        <p:nvSpPr>
          <p:cNvPr name="AutoShape 9" id="9"/>
          <p:cNvSpPr/>
          <p:nvPr/>
        </p:nvSpPr>
        <p:spPr>
          <a:xfrm rot="5185">
            <a:off x="478626" y="2028825"/>
            <a:ext cx="9472623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569550" y="2185275"/>
            <a:ext cx="14854950" cy="7915950"/>
            <a:chOff x="0" y="0"/>
            <a:chExt cx="19806600" cy="105546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806600" cy="10554600"/>
            </a:xfrm>
            <a:custGeom>
              <a:avLst/>
              <a:gdLst/>
              <a:ahLst/>
              <a:cxnLst/>
              <a:rect r="r" b="b" t="t" l="l"/>
              <a:pathLst>
                <a:path h="10554600" w="19806600">
                  <a:moveTo>
                    <a:pt x="0" y="0"/>
                  </a:moveTo>
                  <a:lnTo>
                    <a:pt x="19806600" y="0"/>
                  </a:lnTo>
                  <a:lnTo>
                    <a:pt x="19806600" y="10554600"/>
                  </a:lnTo>
                  <a:lnTo>
                    <a:pt x="0" y="10554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76200"/>
              <a:ext cx="19806600" cy="106308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897"/>
                </a:lnSpc>
              </a:pPr>
              <a:r>
                <a:rPr lang="en-US" b="true" sz="210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Tool:</a:t>
              </a:r>
              <a:r>
                <a:rPr lang="en-US" sz="2100">
                  <a:solidFill>
                    <a:srgbClr val="FEFEFE"/>
                  </a:solidFill>
                  <a:latin typeface="Arial"/>
                  <a:ea typeface="Arial"/>
                  <a:cs typeface="Arial"/>
                  <a:sym typeface="Arial"/>
                </a:rPr>
                <a:t> Apache JMeter (.jmx scripts)</a:t>
              </a:r>
            </a:p>
            <a:p>
              <a:pPr algn="l">
                <a:lnSpc>
                  <a:spcPts val="2897"/>
                </a:lnSpc>
              </a:pPr>
              <a:r>
                <a:rPr lang="en-US" b="true" sz="210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Purpose:</a:t>
              </a:r>
              <a:r>
                <a:rPr lang="en-US" sz="2100">
                  <a:solidFill>
                    <a:srgbClr val="FEFEFE"/>
                  </a:solidFill>
                  <a:latin typeface="Arial"/>
                  <a:ea typeface="Arial"/>
                  <a:cs typeface="Arial"/>
                  <a:sym typeface="Arial"/>
                </a:rPr>
                <a:t> Load &amp; performance testing for APIs and web applications</a:t>
              </a:r>
            </a:p>
            <a:p>
              <a:pPr algn="l">
                <a:lnSpc>
                  <a:spcPts val="2897"/>
                </a:lnSpc>
              </a:pPr>
              <a:r>
                <a:rPr lang="en-US" b="true" sz="210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Test Scenario Configuration:</a:t>
              </a:r>
            </a:p>
            <a:p>
              <a:pPr algn="l" marL="589598" indent="-294799" lvl="1">
                <a:lnSpc>
                  <a:spcPts val="2897"/>
                </a:lnSpc>
                <a:buFont typeface="Arial"/>
                <a:buChar char="•"/>
              </a:pPr>
              <a:r>
                <a:rPr lang="en-US" b="true" sz="210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Users:</a:t>
              </a:r>
              <a:r>
                <a:rPr lang="en-US" sz="2100">
                  <a:solidFill>
                    <a:srgbClr val="FEFEFE"/>
                  </a:solidFill>
                  <a:latin typeface="Arial"/>
                  <a:ea typeface="Arial"/>
                  <a:cs typeface="Arial"/>
                  <a:sym typeface="Arial"/>
                </a:rPr>
                <a:t> 10 virtual users</a:t>
              </a:r>
            </a:p>
            <a:p>
              <a:pPr algn="l" marL="589598" indent="-294799" lvl="1">
                <a:lnSpc>
                  <a:spcPts val="2897"/>
                </a:lnSpc>
              </a:pPr>
            </a:p>
            <a:p>
              <a:pPr algn="l" marL="589598" indent="-294799" lvl="1">
                <a:lnSpc>
                  <a:spcPts val="2897"/>
                </a:lnSpc>
                <a:buFont typeface="Arial"/>
                <a:buChar char="•"/>
              </a:pPr>
              <a:r>
                <a:rPr lang="en-US" b="true" sz="210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Ramp-up Time:</a:t>
              </a:r>
              <a:r>
                <a:rPr lang="en-US" sz="2100">
                  <a:solidFill>
                    <a:srgbClr val="FEFEFE"/>
                  </a:solidFill>
                  <a:latin typeface="Arial"/>
                  <a:ea typeface="Arial"/>
                  <a:cs typeface="Arial"/>
                  <a:sym typeface="Arial"/>
                </a:rPr>
                <a:t> 1 second</a:t>
              </a:r>
            </a:p>
            <a:p>
              <a:pPr algn="l" marL="589598" indent="-294799" lvl="1">
                <a:lnSpc>
                  <a:spcPts val="2897"/>
                </a:lnSpc>
              </a:pPr>
            </a:p>
            <a:p>
              <a:pPr algn="l" marL="589598" indent="-294799" lvl="1">
                <a:lnSpc>
                  <a:spcPts val="2897"/>
                </a:lnSpc>
                <a:buFont typeface="Arial"/>
                <a:buChar char="•"/>
              </a:pPr>
              <a:r>
                <a:rPr lang="en-US" b="true" sz="210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Delay Between Requests:</a:t>
              </a:r>
              <a:r>
                <a:rPr lang="en-US" sz="2100">
                  <a:solidFill>
                    <a:srgbClr val="FEFEFE"/>
                  </a:solidFill>
                  <a:latin typeface="Arial"/>
                  <a:ea typeface="Arial"/>
                  <a:cs typeface="Arial"/>
                  <a:sym typeface="Arial"/>
                </a:rPr>
                <a:t> 10 seconds</a:t>
              </a:r>
            </a:p>
            <a:p>
              <a:pPr algn="l" marL="589598" indent="-294799" lvl="1">
                <a:lnSpc>
                  <a:spcPts val="2897"/>
                </a:lnSpc>
              </a:pPr>
            </a:p>
            <a:p>
              <a:pPr algn="l" marL="589598" indent="-294799" lvl="1">
                <a:lnSpc>
                  <a:spcPts val="2897"/>
                </a:lnSpc>
                <a:buFont typeface="Arial"/>
                <a:buChar char="•"/>
              </a:pPr>
              <a:r>
                <a:rPr lang="en-US" b="true" sz="210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Test Duration:</a:t>
              </a:r>
              <a:r>
                <a:rPr lang="en-US" sz="2100">
                  <a:solidFill>
                    <a:srgbClr val="FEFEFE"/>
                  </a:solidFill>
                  <a:latin typeface="Arial"/>
                  <a:ea typeface="Arial"/>
                  <a:cs typeface="Arial"/>
                  <a:sym typeface="Arial"/>
                </a:rPr>
                <a:t> 120 seconds</a:t>
              </a:r>
            </a:p>
            <a:p>
              <a:pPr algn="l" marL="589598" indent="-294799" lvl="1">
                <a:lnSpc>
                  <a:spcPts val="2897"/>
                </a:lnSpc>
              </a:pPr>
            </a:p>
            <a:p>
              <a:pPr algn="l" marL="589598" indent="-294799" lvl="1">
                <a:lnSpc>
                  <a:spcPts val="2897"/>
                </a:lnSpc>
              </a:pPr>
              <a:r>
                <a:rPr lang="en-US" b="true" sz="210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CLI Execution &amp; Report Generation:</a:t>
              </a:r>
            </a:p>
            <a:p>
              <a:pPr algn="l" marL="589598" indent="-294799" lvl="1">
                <a:lnSpc>
                  <a:spcPts val="2520"/>
                </a:lnSpc>
              </a:pPr>
              <a:r>
                <a:rPr lang="en-US" sz="2100">
                  <a:solidFill>
                    <a:srgbClr val="FEFEFE"/>
                  </a:solidFill>
                  <a:latin typeface="Roboto"/>
                  <a:ea typeface="Roboto"/>
                  <a:cs typeface="Roboto"/>
                  <a:sym typeface="Roboto"/>
                </a:rPr>
                <a:t>jmeter.bat -n -t "path/to/test.jmx" -l "path/to/results.log" -e -o "path/to/HTMLReport"</a:t>
              </a:r>
            </a:p>
            <a:p>
              <a:pPr algn="l" marL="589598" indent="-294799" lvl="1">
                <a:lnSpc>
                  <a:spcPts val="2897"/>
                </a:lnSpc>
              </a:pPr>
            </a:p>
            <a:p>
              <a:pPr algn="l" marL="589598" indent="-294799" lvl="1">
                <a:lnSpc>
                  <a:spcPts val="2897"/>
                </a:lnSpc>
                <a:buFont typeface="Arial"/>
                <a:buChar char="•"/>
              </a:pPr>
              <a:r>
                <a:rPr lang="en-US" sz="2100">
                  <a:solidFill>
                    <a:srgbClr val="FEFEFE"/>
                  </a:solidFill>
                  <a:latin typeface="Arial"/>
                  <a:ea typeface="Arial"/>
                  <a:cs typeface="Arial"/>
                  <a:sym typeface="Arial"/>
                </a:rPr>
                <a:t>Headless test execution</a:t>
              </a:r>
            </a:p>
            <a:p>
              <a:pPr algn="l" marL="589598" indent="-294799" lvl="1">
                <a:lnSpc>
                  <a:spcPts val="2897"/>
                </a:lnSpc>
              </a:pPr>
            </a:p>
            <a:p>
              <a:pPr algn="l" marL="589598" indent="-294799" lvl="1">
                <a:lnSpc>
                  <a:spcPts val="2897"/>
                </a:lnSpc>
                <a:buFont typeface="Arial"/>
                <a:buChar char="•"/>
              </a:pPr>
              <a:r>
                <a:rPr lang="en-US" sz="2100">
                  <a:solidFill>
                    <a:srgbClr val="FEFEFE"/>
                  </a:solidFill>
                  <a:latin typeface="Arial"/>
                  <a:ea typeface="Arial"/>
                  <a:cs typeface="Arial"/>
                  <a:sym typeface="Arial"/>
                </a:rPr>
                <a:t>Generates detailed </a:t>
              </a:r>
              <a:r>
                <a:rPr lang="en-US" b="true" sz="210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HTML reports</a:t>
              </a:r>
              <a:r>
                <a:rPr lang="en-US" sz="2100">
                  <a:solidFill>
                    <a:srgbClr val="FEFEFE"/>
                  </a:solidFill>
                  <a:latin typeface="Arial"/>
                  <a:ea typeface="Arial"/>
                  <a:cs typeface="Arial"/>
                  <a:sym typeface="Arial"/>
                </a:rPr>
                <a:t> for analysis</a:t>
              </a:r>
            </a:p>
            <a:p>
              <a:pPr algn="l" marL="589598" indent="-294799" lvl="1">
                <a:lnSpc>
                  <a:spcPts val="252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816553" y="8734425"/>
            <a:ext cx="4223562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  <a:spcBef>
                <a:spcPct val="0"/>
              </a:spcBef>
            </a:pPr>
            <a:r>
              <a:rPr lang="en-US" b="true" sz="3199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API used: https://reqres.in/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33994" y="8572500"/>
            <a:ext cx="10954006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0"/>
              </a:lnSpc>
            </a:pPr>
            <a:r>
              <a:rPr lang="en-US" sz="2900" b="true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WEB URL used:</a:t>
            </a:r>
          </a:p>
          <a:p>
            <a:pPr algn="ctr">
              <a:lnSpc>
                <a:spcPts val="3480"/>
              </a:lnSpc>
              <a:spcBef>
                <a:spcPct val="0"/>
              </a:spcBef>
            </a:pPr>
            <a:r>
              <a:rPr lang="en-US" b="true" sz="2900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  </a:t>
            </a:r>
            <a:r>
              <a:rPr lang="en-US" b="true" sz="2900" u="sng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  <a:hlinkClick r:id="rId4" tooltip="https://opensource-demo.orangehrmlive.com/web/index.php/auth/login"/>
              </a:rPr>
              <a:t>https://opensource-demo.orangehrmlive.com/web/index.php/auth/login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-9525"/>
            <a:ext cx="18307050" cy="10306050"/>
            <a:chOff x="0" y="0"/>
            <a:chExt cx="24409400" cy="1374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102C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13741400"/>
            </a:xfrm>
            <a:custGeom>
              <a:avLst/>
              <a:gdLst/>
              <a:ahLst/>
              <a:cxnLst/>
              <a:rect r="r" b="b" t="t" l="l"/>
              <a:pathLst>
                <a:path h="13741400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3728700"/>
                  </a:lnTo>
                  <a:cubicBezTo>
                    <a:pt x="24409400" y="13735686"/>
                    <a:pt x="24403686" y="13741400"/>
                    <a:pt x="24396700" y="13741400"/>
                  </a:cubicBezTo>
                  <a:lnTo>
                    <a:pt x="12700" y="13741400"/>
                  </a:lnTo>
                  <a:cubicBezTo>
                    <a:pt x="5715" y="13741400"/>
                    <a:pt x="0" y="13735686"/>
                    <a:pt x="0" y="137287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3728700"/>
                  </a:lnTo>
                  <a:lnTo>
                    <a:pt x="12700" y="13728700"/>
                  </a:lnTo>
                  <a:lnTo>
                    <a:pt x="12700" y="13716000"/>
                  </a:lnTo>
                  <a:lnTo>
                    <a:pt x="24396700" y="13716000"/>
                  </a:lnTo>
                  <a:lnTo>
                    <a:pt x="24396700" y="13728700"/>
                  </a:lnTo>
                  <a:lnTo>
                    <a:pt x="24384000" y="13728700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C305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272183" y="1308000"/>
            <a:ext cx="17872650" cy="692550"/>
            <a:chOff x="0" y="0"/>
            <a:chExt cx="23830200" cy="923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830200" cy="923400"/>
            </a:xfrm>
            <a:custGeom>
              <a:avLst/>
              <a:gdLst/>
              <a:ahLst/>
              <a:cxnLst/>
              <a:rect r="r" b="b" t="t" l="l"/>
              <a:pathLst>
                <a:path h="923400" w="23830200">
                  <a:moveTo>
                    <a:pt x="0" y="0"/>
                  </a:moveTo>
                  <a:lnTo>
                    <a:pt x="23830200" y="0"/>
                  </a:lnTo>
                  <a:lnTo>
                    <a:pt x="23830200" y="923400"/>
                  </a:lnTo>
                  <a:lnTo>
                    <a:pt x="0" y="923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23830200" cy="99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320"/>
                </a:lnSpc>
              </a:pPr>
              <a:r>
                <a:rPr lang="en-US" b="true" sz="360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Responses of the API of the JMeter with Result Table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520" y="0"/>
            <a:ext cx="3602062" cy="1353339"/>
          </a:xfrm>
          <a:custGeom>
            <a:avLst/>
            <a:gdLst/>
            <a:ahLst/>
            <a:cxnLst/>
            <a:rect r="r" b="b" t="t" l="l"/>
            <a:pathLst>
              <a:path h="1353339" w="3602062">
                <a:moveTo>
                  <a:pt x="0" y="0"/>
                </a:moveTo>
                <a:lnTo>
                  <a:pt x="3602063" y="0"/>
                </a:lnTo>
                <a:lnTo>
                  <a:pt x="3602063" y="1353339"/>
                </a:lnTo>
                <a:lnTo>
                  <a:pt x="0" y="1353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89"/>
            </a:stretch>
          </a:blipFill>
        </p:spPr>
      </p:sp>
      <p:sp>
        <p:nvSpPr>
          <p:cNvPr name="AutoShape 9" id="9"/>
          <p:cNvSpPr/>
          <p:nvPr/>
        </p:nvSpPr>
        <p:spPr>
          <a:xfrm rot="5185">
            <a:off x="478626" y="2028825"/>
            <a:ext cx="9472848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478631" y="2064544"/>
            <a:ext cx="16139196" cy="7739987"/>
          </a:xfrm>
          <a:custGeom>
            <a:avLst/>
            <a:gdLst/>
            <a:ahLst/>
            <a:cxnLst/>
            <a:rect r="r" b="b" t="t" l="l"/>
            <a:pathLst>
              <a:path h="7739987" w="16139196">
                <a:moveTo>
                  <a:pt x="0" y="0"/>
                </a:moveTo>
                <a:lnTo>
                  <a:pt x="16139197" y="0"/>
                </a:lnTo>
                <a:lnTo>
                  <a:pt x="16139197" y="7739986"/>
                </a:lnTo>
                <a:lnTo>
                  <a:pt x="0" y="77399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7922" r="-2555" b="-17922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-9525"/>
            <a:ext cx="18307050" cy="10306050"/>
            <a:chOff x="0" y="0"/>
            <a:chExt cx="24409400" cy="1374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102C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13741400"/>
            </a:xfrm>
            <a:custGeom>
              <a:avLst/>
              <a:gdLst/>
              <a:ahLst/>
              <a:cxnLst/>
              <a:rect r="r" b="b" t="t" l="l"/>
              <a:pathLst>
                <a:path h="13741400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3728700"/>
                  </a:lnTo>
                  <a:cubicBezTo>
                    <a:pt x="24409400" y="13735686"/>
                    <a:pt x="24403686" y="13741400"/>
                    <a:pt x="24396700" y="13741400"/>
                  </a:cubicBezTo>
                  <a:lnTo>
                    <a:pt x="12700" y="13741400"/>
                  </a:lnTo>
                  <a:cubicBezTo>
                    <a:pt x="5715" y="13741400"/>
                    <a:pt x="0" y="13735686"/>
                    <a:pt x="0" y="137287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3728700"/>
                  </a:lnTo>
                  <a:lnTo>
                    <a:pt x="12700" y="13728700"/>
                  </a:lnTo>
                  <a:lnTo>
                    <a:pt x="12700" y="13716000"/>
                  </a:lnTo>
                  <a:lnTo>
                    <a:pt x="24396700" y="13716000"/>
                  </a:lnTo>
                  <a:lnTo>
                    <a:pt x="24396700" y="13728700"/>
                  </a:lnTo>
                  <a:lnTo>
                    <a:pt x="24384000" y="13728700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C3052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20" y="0"/>
            <a:ext cx="3602062" cy="1353339"/>
          </a:xfrm>
          <a:custGeom>
            <a:avLst/>
            <a:gdLst/>
            <a:ahLst/>
            <a:cxnLst/>
            <a:rect r="r" b="b" t="t" l="l"/>
            <a:pathLst>
              <a:path h="1353339" w="3602062">
                <a:moveTo>
                  <a:pt x="0" y="0"/>
                </a:moveTo>
                <a:lnTo>
                  <a:pt x="3602063" y="0"/>
                </a:lnTo>
                <a:lnTo>
                  <a:pt x="3602063" y="1353339"/>
                </a:lnTo>
                <a:lnTo>
                  <a:pt x="0" y="1353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89"/>
            </a:stretch>
          </a:blipFill>
        </p:spPr>
      </p:sp>
      <p:sp>
        <p:nvSpPr>
          <p:cNvPr name="AutoShape 6" id="6"/>
          <p:cNvSpPr/>
          <p:nvPr/>
        </p:nvSpPr>
        <p:spPr>
          <a:xfrm rot="5185">
            <a:off x="478626" y="2028825"/>
            <a:ext cx="9472848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78631" y="2064544"/>
            <a:ext cx="16780669" cy="7962947"/>
          </a:xfrm>
          <a:custGeom>
            <a:avLst/>
            <a:gdLst/>
            <a:ahLst/>
            <a:cxnLst/>
            <a:rect r="r" b="b" t="t" l="l"/>
            <a:pathLst>
              <a:path h="7962947" w="16780669">
                <a:moveTo>
                  <a:pt x="0" y="0"/>
                </a:moveTo>
                <a:lnTo>
                  <a:pt x="16780669" y="0"/>
                </a:lnTo>
                <a:lnTo>
                  <a:pt x="16780669" y="7962947"/>
                </a:lnTo>
                <a:lnTo>
                  <a:pt x="0" y="79629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970" t="-11370" r="0" b="-1137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2046" y="1286664"/>
            <a:ext cx="665107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Thread Group Configuration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-9525"/>
            <a:ext cx="18307050" cy="10306050"/>
            <a:chOff x="0" y="0"/>
            <a:chExt cx="24409400" cy="1374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102C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13741400"/>
            </a:xfrm>
            <a:custGeom>
              <a:avLst/>
              <a:gdLst/>
              <a:ahLst/>
              <a:cxnLst/>
              <a:rect r="r" b="b" t="t" l="l"/>
              <a:pathLst>
                <a:path h="13741400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3728700"/>
                  </a:lnTo>
                  <a:cubicBezTo>
                    <a:pt x="24409400" y="13735686"/>
                    <a:pt x="24403686" y="13741400"/>
                    <a:pt x="24396700" y="13741400"/>
                  </a:cubicBezTo>
                  <a:lnTo>
                    <a:pt x="12700" y="13741400"/>
                  </a:lnTo>
                  <a:cubicBezTo>
                    <a:pt x="5715" y="13741400"/>
                    <a:pt x="0" y="13735686"/>
                    <a:pt x="0" y="137287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3728700"/>
                  </a:lnTo>
                  <a:lnTo>
                    <a:pt x="12700" y="13728700"/>
                  </a:lnTo>
                  <a:lnTo>
                    <a:pt x="12700" y="13716000"/>
                  </a:lnTo>
                  <a:lnTo>
                    <a:pt x="24396700" y="13716000"/>
                  </a:lnTo>
                  <a:lnTo>
                    <a:pt x="24396700" y="13728700"/>
                  </a:lnTo>
                  <a:lnTo>
                    <a:pt x="24384000" y="13728700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C305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272183" y="1308000"/>
            <a:ext cx="17872650" cy="1204722"/>
            <a:chOff x="0" y="0"/>
            <a:chExt cx="23830200" cy="16062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830200" cy="1606296"/>
            </a:xfrm>
            <a:custGeom>
              <a:avLst/>
              <a:gdLst/>
              <a:ahLst/>
              <a:cxnLst/>
              <a:rect r="r" b="b" t="t" l="l"/>
              <a:pathLst>
                <a:path h="1606296" w="23830200">
                  <a:moveTo>
                    <a:pt x="0" y="0"/>
                  </a:moveTo>
                  <a:lnTo>
                    <a:pt x="23830200" y="0"/>
                  </a:lnTo>
                  <a:lnTo>
                    <a:pt x="23830200" y="1606296"/>
                  </a:lnTo>
                  <a:lnTo>
                    <a:pt x="0" y="16062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23830200" cy="168249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320"/>
                </a:lnSpc>
              </a:pPr>
              <a:r>
                <a:rPr lang="en-US" sz="3600" b="true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Summary report</a:t>
              </a:r>
            </a:p>
            <a:p>
              <a:pPr algn="l">
                <a:lnSpc>
                  <a:spcPts val="432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520" y="0"/>
            <a:ext cx="3602062" cy="1353339"/>
          </a:xfrm>
          <a:custGeom>
            <a:avLst/>
            <a:gdLst/>
            <a:ahLst/>
            <a:cxnLst/>
            <a:rect r="r" b="b" t="t" l="l"/>
            <a:pathLst>
              <a:path h="1353339" w="3602062">
                <a:moveTo>
                  <a:pt x="0" y="0"/>
                </a:moveTo>
                <a:lnTo>
                  <a:pt x="3602063" y="0"/>
                </a:lnTo>
                <a:lnTo>
                  <a:pt x="3602063" y="1353339"/>
                </a:lnTo>
                <a:lnTo>
                  <a:pt x="0" y="1353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89"/>
            </a:stretch>
          </a:blipFill>
        </p:spPr>
      </p:sp>
      <p:sp>
        <p:nvSpPr>
          <p:cNvPr name="AutoShape 9" id="9"/>
          <p:cNvSpPr/>
          <p:nvPr/>
        </p:nvSpPr>
        <p:spPr>
          <a:xfrm rot="5185">
            <a:off x="478626" y="2028825"/>
            <a:ext cx="9472848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478631" y="2512722"/>
            <a:ext cx="10778394" cy="3695671"/>
          </a:xfrm>
          <a:custGeom>
            <a:avLst/>
            <a:gdLst/>
            <a:ahLst/>
            <a:cxnLst/>
            <a:rect r="r" b="b" t="t" l="l"/>
            <a:pathLst>
              <a:path h="3695671" w="10778394">
                <a:moveTo>
                  <a:pt x="0" y="0"/>
                </a:moveTo>
                <a:lnTo>
                  <a:pt x="10778394" y="0"/>
                </a:lnTo>
                <a:lnTo>
                  <a:pt x="10778394" y="3695671"/>
                </a:lnTo>
                <a:lnTo>
                  <a:pt x="0" y="36956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9268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522528" y="2512722"/>
            <a:ext cx="7769147" cy="6534459"/>
          </a:xfrm>
          <a:custGeom>
            <a:avLst/>
            <a:gdLst/>
            <a:ahLst/>
            <a:cxnLst/>
            <a:rect r="r" b="b" t="t" l="l"/>
            <a:pathLst>
              <a:path h="6534459" w="7769147">
                <a:moveTo>
                  <a:pt x="0" y="0"/>
                </a:moveTo>
                <a:lnTo>
                  <a:pt x="7769147" y="0"/>
                </a:lnTo>
                <a:lnTo>
                  <a:pt x="7769147" y="6534459"/>
                </a:lnTo>
                <a:lnTo>
                  <a:pt x="0" y="65344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725678" y="1688306"/>
            <a:ext cx="203150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Result Tree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5775" y="1271520"/>
            <a:ext cx="7320896" cy="692497"/>
            <a:chOff x="0" y="0"/>
            <a:chExt cx="9761194" cy="9233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761194" cy="923330"/>
            </a:xfrm>
            <a:custGeom>
              <a:avLst/>
              <a:gdLst/>
              <a:ahLst/>
              <a:cxnLst/>
              <a:rect r="r" b="b" t="t" l="l"/>
              <a:pathLst>
                <a:path h="923330" w="9761194">
                  <a:moveTo>
                    <a:pt x="0" y="0"/>
                  </a:moveTo>
                  <a:lnTo>
                    <a:pt x="9761194" y="0"/>
                  </a:lnTo>
                  <a:lnTo>
                    <a:pt x="9761194" y="923330"/>
                  </a:lnTo>
                  <a:lnTo>
                    <a:pt x="0" y="9233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9761194" cy="99953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320"/>
                </a:lnSpc>
              </a:pPr>
              <a:r>
                <a:rPr lang="en-US" b="true" sz="3600">
                  <a:solidFill>
                    <a:srgbClr val="15102C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Personal BACKGROUND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5775" y="1410020"/>
            <a:ext cx="11798538" cy="553998"/>
            <a:chOff x="0" y="0"/>
            <a:chExt cx="15731384" cy="7386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731384" cy="738664"/>
            </a:xfrm>
            <a:custGeom>
              <a:avLst/>
              <a:gdLst/>
              <a:ahLst/>
              <a:cxnLst/>
              <a:rect r="r" b="b" t="t" l="l"/>
              <a:pathLst>
                <a:path h="738664" w="15731384">
                  <a:moveTo>
                    <a:pt x="0" y="0"/>
                  </a:moveTo>
                  <a:lnTo>
                    <a:pt x="15731384" y="0"/>
                  </a:lnTo>
                  <a:lnTo>
                    <a:pt x="15731384" y="738664"/>
                  </a:lnTo>
                  <a:lnTo>
                    <a:pt x="0" y="7386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5731384" cy="79581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69893" y="2486031"/>
            <a:ext cx="9110700" cy="716207"/>
            <a:chOff x="0" y="0"/>
            <a:chExt cx="12147600" cy="9549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147600" cy="954942"/>
            </a:xfrm>
            <a:custGeom>
              <a:avLst/>
              <a:gdLst/>
              <a:ahLst/>
              <a:cxnLst/>
              <a:rect r="r" b="b" t="t" l="l"/>
              <a:pathLst>
                <a:path h="954942" w="12147600">
                  <a:moveTo>
                    <a:pt x="0" y="0"/>
                  </a:moveTo>
                  <a:lnTo>
                    <a:pt x="12147600" y="0"/>
                  </a:lnTo>
                  <a:lnTo>
                    <a:pt x="12147600" y="954942"/>
                  </a:lnTo>
                  <a:lnTo>
                    <a:pt x="0" y="954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2147600" cy="101209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40"/>
                </a:lnSpc>
              </a:pPr>
              <a:r>
                <a:rPr lang="en-US" b="true" sz="2700">
                  <a:solidFill>
                    <a:srgbClr val="15102C"/>
                  </a:solidFill>
                  <a:latin typeface="Arial Bold"/>
                  <a:ea typeface="Arial Bold"/>
                  <a:cs typeface="Arial Bold"/>
                  <a:sym typeface="Arial Bold"/>
                </a:rPr>
                <a:t>Name : Rajat Lad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69893" y="3496875"/>
            <a:ext cx="9703350" cy="969750"/>
            <a:chOff x="0" y="0"/>
            <a:chExt cx="12937800" cy="1293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937800" cy="1293000"/>
            </a:xfrm>
            <a:custGeom>
              <a:avLst/>
              <a:gdLst/>
              <a:ahLst/>
              <a:cxnLst/>
              <a:rect r="r" b="b" t="t" l="l"/>
              <a:pathLst>
                <a:path h="1293000" w="12937800">
                  <a:moveTo>
                    <a:pt x="0" y="0"/>
                  </a:moveTo>
                  <a:lnTo>
                    <a:pt x="12937800" y="0"/>
                  </a:lnTo>
                  <a:lnTo>
                    <a:pt x="12937800" y="1293000"/>
                  </a:lnTo>
                  <a:lnTo>
                    <a:pt x="0" y="129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2937800" cy="13501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40"/>
                </a:lnSpc>
              </a:pPr>
              <a:r>
                <a:rPr lang="en-US" b="true" sz="2700">
                  <a:solidFill>
                    <a:srgbClr val="15102C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Past Experience :</a:t>
              </a:r>
              <a:r>
                <a:rPr lang="en-US" sz="2700">
                  <a:solidFill>
                    <a:srgbClr val="15102C"/>
                  </a:solidFill>
                  <a:latin typeface="Arial"/>
                  <a:ea typeface="Arial"/>
                  <a:cs typeface="Arial"/>
                  <a:sym typeface="Arial"/>
                </a:rPr>
                <a:t> Experience in previous Trainings with         Angular and JAVA Spring Boot. 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60363" y="4866525"/>
            <a:ext cx="9703350" cy="716207"/>
            <a:chOff x="0" y="0"/>
            <a:chExt cx="12937800" cy="95494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937800" cy="954942"/>
            </a:xfrm>
            <a:custGeom>
              <a:avLst/>
              <a:gdLst/>
              <a:ahLst/>
              <a:cxnLst/>
              <a:rect r="r" b="b" t="t" l="l"/>
              <a:pathLst>
                <a:path h="954942" w="12937800">
                  <a:moveTo>
                    <a:pt x="0" y="0"/>
                  </a:moveTo>
                  <a:lnTo>
                    <a:pt x="12937800" y="0"/>
                  </a:lnTo>
                  <a:lnTo>
                    <a:pt x="12937800" y="954942"/>
                  </a:lnTo>
                  <a:lnTo>
                    <a:pt x="0" y="954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2937800" cy="101209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40"/>
                </a:lnSpc>
              </a:pPr>
              <a:r>
                <a:rPr lang="en-US" b="true" sz="2700">
                  <a:solidFill>
                    <a:srgbClr val="15102C"/>
                  </a:solidFill>
                  <a:latin typeface="Arial Bold"/>
                  <a:ea typeface="Arial Bold"/>
                  <a:cs typeface="Arial Bold"/>
                  <a:sym typeface="Arial Bold"/>
                </a:rPr>
                <a:t>Qualification : </a:t>
              </a:r>
              <a:r>
                <a:rPr lang="en-US" sz="2700">
                  <a:solidFill>
                    <a:srgbClr val="15102C"/>
                  </a:solidFill>
                  <a:latin typeface="Arial"/>
                  <a:ea typeface="Arial"/>
                  <a:cs typeface="Arial"/>
                  <a:sym typeface="Arial"/>
                </a:rPr>
                <a:t>Bachelor of Engineering in ECE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4361810" y="9630548"/>
            <a:ext cx="3365829" cy="562934"/>
          </a:xfrm>
          <a:custGeom>
            <a:avLst/>
            <a:gdLst/>
            <a:ahLst/>
            <a:cxnLst/>
            <a:rect r="r" b="b" t="t" l="l"/>
            <a:pathLst>
              <a:path h="562934" w="3365829">
                <a:moveTo>
                  <a:pt x="0" y="0"/>
                </a:moveTo>
                <a:lnTo>
                  <a:pt x="3365829" y="0"/>
                </a:lnTo>
                <a:lnTo>
                  <a:pt x="3365829" y="562933"/>
                </a:lnTo>
                <a:lnTo>
                  <a:pt x="0" y="5629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674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4426514" y="9682356"/>
            <a:ext cx="2946977" cy="461666"/>
            <a:chOff x="0" y="0"/>
            <a:chExt cx="3929303" cy="61555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929303" cy="615555"/>
            </a:xfrm>
            <a:custGeom>
              <a:avLst/>
              <a:gdLst/>
              <a:ahLst/>
              <a:cxnLst/>
              <a:rect r="r" b="b" t="t" l="l"/>
              <a:pathLst>
                <a:path h="615555" w="3929303">
                  <a:moveTo>
                    <a:pt x="0" y="0"/>
                  </a:moveTo>
                  <a:lnTo>
                    <a:pt x="3929303" y="0"/>
                  </a:lnTo>
                  <a:lnTo>
                    <a:pt x="3929303" y="615555"/>
                  </a:lnTo>
                  <a:lnTo>
                    <a:pt x="0" y="6155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3929303" cy="62508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520"/>
                </a:lnSpc>
              </a:pPr>
              <a:r>
                <a:rPr lang="en-US" sz="2100">
                  <a:solidFill>
                    <a:srgbClr val="15102C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www.collaberadigital.com</a:t>
              </a:r>
            </a:p>
          </p:txBody>
        </p:sp>
      </p:grpSp>
      <p:sp>
        <p:nvSpPr>
          <p:cNvPr name="Freeform 21" id="21" descr="A shadow of a person holding a piece of paper  Description automatically generated with medium confidence"/>
          <p:cNvSpPr/>
          <p:nvPr/>
        </p:nvSpPr>
        <p:spPr>
          <a:xfrm flipH="false" flipV="false" rot="0">
            <a:off x="11335144" y="0"/>
            <a:ext cx="6952856" cy="10287000"/>
          </a:xfrm>
          <a:custGeom>
            <a:avLst/>
            <a:gdLst/>
            <a:ahLst/>
            <a:cxnLst/>
            <a:rect r="r" b="b" t="t" l="l"/>
            <a:pathLst>
              <a:path h="10287000" w="6952856">
                <a:moveTo>
                  <a:pt x="0" y="0"/>
                </a:moveTo>
                <a:lnTo>
                  <a:pt x="6952856" y="0"/>
                </a:lnTo>
                <a:lnTo>
                  <a:pt x="695285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1252" t="0" r="-39252" b="-10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685934" y="0"/>
            <a:ext cx="3602066" cy="1353339"/>
          </a:xfrm>
          <a:custGeom>
            <a:avLst/>
            <a:gdLst/>
            <a:ahLst/>
            <a:cxnLst/>
            <a:rect r="r" b="b" t="t" l="l"/>
            <a:pathLst>
              <a:path h="1353339" w="3602066">
                <a:moveTo>
                  <a:pt x="0" y="0"/>
                </a:moveTo>
                <a:lnTo>
                  <a:pt x="3602066" y="0"/>
                </a:lnTo>
                <a:lnTo>
                  <a:pt x="3602066" y="1353339"/>
                </a:lnTo>
                <a:lnTo>
                  <a:pt x="0" y="13533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289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7101381" y="-1405852"/>
            <a:ext cx="789400" cy="789400"/>
            <a:chOff x="0" y="0"/>
            <a:chExt cx="1052534" cy="105253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12700" y="12700"/>
              <a:ext cx="1027176" cy="1027176"/>
            </a:xfrm>
            <a:custGeom>
              <a:avLst/>
              <a:gdLst/>
              <a:ahLst/>
              <a:cxnLst/>
              <a:rect r="r" b="b" t="t" l="l"/>
              <a:pathLst>
                <a:path h="1027176" w="1027176">
                  <a:moveTo>
                    <a:pt x="0" y="0"/>
                  </a:moveTo>
                  <a:lnTo>
                    <a:pt x="1027176" y="0"/>
                  </a:lnTo>
                  <a:lnTo>
                    <a:pt x="1027176" y="1027176"/>
                  </a:lnTo>
                  <a:lnTo>
                    <a:pt x="0" y="1027176"/>
                  </a:lnTo>
                  <a:close/>
                </a:path>
              </a:pathLst>
            </a:custGeom>
            <a:solidFill>
              <a:srgbClr val="71758A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52576" cy="1052576"/>
            </a:xfrm>
            <a:custGeom>
              <a:avLst/>
              <a:gdLst/>
              <a:ahLst/>
              <a:cxnLst/>
              <a:rect r="r" b="b" t="t" l="l"/>
              <a:pathLst>
                <a:path h="1052576" w="1052576">
                  <a:moveTo>
                    <a:pt x="12700" y="0"/>
                  </a:moveTo>
                  <a:lnTo>
                    <a:pt x="1039876" y="0"/>
                  </a:lnTo>
                  <a:cubicBezTo>
                    <a:pt x="1046861" y="0"/>
                    <a:pt x="1052576" y="5715"/>
                    <a:pt x="1052576" y="12700"/>
                  </a:cubicBezTo>
                  <a:lnTo>
                    <a:pt x="1052576" y="1039876"/>
                  </a:lnTo>
                  <a:cubicBezTo>
                    <a:pt x="1052576" y="1046861"/>
                    <a:pt x="1046861" y="1052576"/>
                    <a:pt x="1039876" y="1052576"/>
                  </a:cubicBezTo>
                  <a:lnTo>
                    <a:pt x="12700" y="1052576"/>
                  </a:lnTo>
                  <a:cubicBezTo>
                    <a:pt x="5715" y="1052576"/>
                    <a:pt x="0" y="1046861"/>
                    <a:pt x="0" y="1039876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039876"/>
                  </a:lnTo>
                  <a:lnTo>
                    <a:pt x="12700" y="1039876"/>
                  </a:lnTo>
                  <a:lnTo>
                    <a:pt x="12700" y="1027176"/>
                  </a:lnTo>
                  <a:lnTo>
                    <a:pt x="1039876" y="1027176"/>
                  </a:lnTo>
                  <a:lnTo>
                    <a:pt x="1039876" y="1039876"/>
                  </a:lnTo>
                  <a:lnTo>
                    <a:pt x="1027176" y="1039876"/>
                  </a:lnTo>
                  <a:lnTo>
                    <a:pt x="1027176" y="12700"/>
                  </a:lnTo>
                  <a:lnTo>
                    <a:pt x="1039876" y="12700"/>
                  </a:lnTo>
                  <a:lnTo>
                    <a:pt x="1039876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C3052"/>
            </a:solidFill>
          </p:spPr>
        </p:sp>
      </p:grpSp>
      <p:sp>
        <p:nvSpPr>
          <p:cNvPr name="AutoShape 26" id="26"/>
          <p:cNvSpPr/>
          <p:nvPr/>
        </p:nvSpPr>
        <p:spPr>
          <a:xfrm rot="5185">
            <a:off x="478626" y="2028825"/>
            <a:ext cx="947262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-9525"/>
            <a:ext cx="18307050" cy="10306050"/>
            <a:chOff x="0" y="0"/>
            <a:chExt cx="24409400" cy="1374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102C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13741400"/>
            </a:xfrm>
            <a:custGeom>
              <a:avLst/>
              <a:gdLst/>
              <a:ahLst/>
              <a:cxnLst/>
              <a:rect r="r" b="b" t="t" l="l"/>
              <a:pathLst>
                <a:path h="13741400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3728700"/>
                  </a:lnTo>
                  <a:cubicBezTo>
                    <a:pt x="24409400" y="13735686"/>
                    <a:pt x="24403686" y="13741400"/>
                    <a:pt x="24396700" y="13741400"/>
                  </a:cubicBezTo>
                  <a:lnTo>
                    <a:pt x="12700" y="13741400"/>
                  </a:lnTo>
                  <a:cubicBezTo>
                    <a:pt x="5715" y="13741400"/>
                    <a:pt x="0" y="13735686"/>
                    <a:pt x="0" y="137287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3728700"/>
                  </a:lnTo>
                  <a:lnTo>
                    <a:pt x="12700" y="13728700"/>
                  </a:lnTo>
                  <a:lnTo>
                    <a:pt x="12700" y="13716000"/>
                  </a:lnTo>
                  <a:lnTo>
                    <a:pt x="24396700" y="13716000"/>
                  </a:lnTo>
                  <a:lnTo>
                    <a:pt x="24396700" y="13728700"/>
                  </a:lnTo>
                  <a:lnTo>
                    <a:pt x="24384000" y="13728700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C305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272183" y="1308000"/>
            <a:ext cx="17872650" cy="692550"/>
            <a:chOff x="0" y="0"/>
            <a:chExt cx="23830200" cy="923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830200" cy="923400"/>
            </a:xfrm>
            <a:custGeom>
              <a:avLst/>
              <a:gdLst/>
              <a:ahLst/>
              <a:cxnLst/>
              <a:rect r="r" b="b" t="t" l="l"/>
              <a:pathLst>
                <a:path h="923400" w="23830200">
                  <a:moveTo>
                    <a:pt x="0" y="0"/>
                  </a:moveTo>
                  <a:lnTo>
                    <a:pt x="23830200" y="0"/>
                  </a:lnTo>
                  <a:lnTo>
                    <a:pt x="23830200" y="923400"/>
                  </a:lnTo>
                  <a:lnTo>
                    <a:pt x="0" y="923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23830200" cy="99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320"/>
                </a:lnSpc>
              </a:pPr>
              <a:r>
                <a:rPr lang="en-US" b="true" sz="360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Responses of the Web APP of the JMeter with Result Table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520" y="0"/>
            <a:ext cx="3602062" cy="1353339"/>
          </a:xfrm>
          <a:custGeom>
            <a:avLst/>
            <a:gdLst/>
            <a:ahLst/>
            <a:cxnLst/>
            <a:rect r="r" b="b" t="t" l="l"/>
            <a:pathLst>
              <a:path h="1353339" w="3602062">
                <a:moveTo>
                  <a:pt x="0" y="0"/>
                </a:moveTo>
                <a:lnTo>
                  <a:pt x="3602063" y="0"/>
                </a:lnTo>
                <a:lnTo>
                  <a:pt x="3602063" y="1353339"/>
                </a:lnTo>
                <a:lnTo>
                  <a:pt x="0" y="1353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89"/>
            </a:stretch>
          </a:blipFill>
        </p:spPr>
      </p:sp>
      <p:sp>
        <p:nvSpPr>
          <p:cNvPr name="AutoShape 9" id="9"/>
          <p:cNvSpPr/>
          <p:nvPr/>
        </p:nvSpPr>
        <p:spPr>
          <a:xfrm rot="5185">
            <a:off x="478626" y="2028825"/>
            <a:ext cx="9472848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38242" y="2271425"/>
            <a:ext cx="15898054" cy="7660789"/>
          </a:xfrm>
          <a:custGeom>
            <a:avLst/>
            <a:gdLst/>
            <a:ahLst/>
            <a:cxnLst/>
            <a:rect r="r" b="b" t="t" l="l"/>
            <a:pathLst>
              <a:path h="7660789" w="15898054">
                <a:moveTo>
                  <a:pt x="0" y="0"/>
                </a:moveTo>
                <a:lnTo>
                  <a:pt x="15898053" y="0"/>
                </a:lnTo>
                <a:lnTo>
                  <a:pt x="15898053" y="7660789"/>
                </a:lnTo>
                <a:lnTo>
                  <a:pt x="0" y="76607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51" r="0" b="-851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-9525"/>
            <a:ext cx="18307050" cy="10306050"/>
            <a:chOff x="0" y="0"/>
            <a:chExt cx="24409400" cy="1374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102C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13741400"/>
            </a:xfrm>
            <a:custGeom>
              <a:avLst/>
              <a:gdLst/>
              <a:ahLst/>
              <a:cxnLst/>
              <a:rect r="r" b="b" t="t" l="l"/>
              <a:pathLst>
                <a:path h="13741400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3728700"/>
                  </a:lnTo>
                  <a:cubicBezTo>
                    <a:pt x="24409400" y="13735686"/>
                    <a:pt x="24403686" y="13741400"/>
                    <a:pt x="24396700" y="13741400"/>
                  </a:cubicBezTo>
                  <a:lnTo>
                    <a:pt x="12700" y="13741400"/>
                  </a:lnTo>
                  <a:cubicBezTo>
                    <a:pt x="5715" y="13741400"/>
                    <a:pt x="0" y="13735686"/>
                    <a:pt x="0" y="137287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3728700"/>
                  </a:lnTo>
                  <a:lnTo>
                    <a:pt x="12700" y="13728700"/>
                  </a:lnTo>
                  <a:lnTo>
                    <a:pt x="12700" y="13716000"/>
                  </a:lnTo>
                  <a:lnTo>
                    <a:pt x="24396700" y="13716000"/>
                  </a:lnTo>
                  <a:lnTo>
                    <a:pt x="24396700" y="13728700"/>
                  </a:lnTo>
                  <a:lnTo>
                    <a:pt x="24384000" y="13728700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C3052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20" y="0"/>
            <a:ext cx="3602062" cy="1353339"/>
          </a:xfrm>
          <a:custGeom>
            <a:avLst/>
            <a:gdLst/>
            <a:ahLst/>
            <a:cxnLst/>
            <a:rect r="r" b="b" t="t" l="l"/>
            <a:pathLst>
              <a:path h="1353339" w="3602062">
                <a:moveTo>
                  <a:pt x="0" y="0"/>
                </a:moveTo>
                <a:lnTo>
                  <a:pt x="3602063" y="0"/>
                </a:lnTo>
                <a:lnTo>
                  <a:pt x="3602063" y="1353339"/>
                </a:lnTo>
                <a:lnTo>
                  <a:pt x="0" y="1353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89"/>
            </a:stretch>
          </a:blipFill>
        </p:spPr>
      </p:sp>
      <p:sp>
        <p:nvSpPr>
          <p:cNvPr name="AutoShape 6" id="6"/>
          <p:cNvSpPr/>
          <p:nvPr/>
        </p:nvSpPr>
        <p:spPr>
          <a:xfrm rot="5185">
            <a:off x="478626" y="2028825"/>
            <a:ext cx="9472848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2255044"/>
            <a:ext cx="15678097" cy="7213019"/>
          </a:xfrm>
          <a:custGeom>
            <a:avLst/>
            <a:gdLst/>
            <a:ahLst/>
            <a:cxnLst/>
            <a:rect r="r" b="b" t="t" l="l"/>
            <a:pathLst>
              <a:path h="7213019" w="15678097">
                <a:moveTo>
                  <a:pt x="0" y="0"/>
                </a:moveTo>
                <a:lnTo>
                  <a:pt x="15678097" y="0"/>
                </a:lnTo>
                <a:lnTo>
                  <a:pt x="15678097" y="7213019"/>
                </a:lnTo>
                <a:lnTo>
                  <a:pt x="0" y="72130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385" r="0" b="-2385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2046" y="1286664"/>
            <a:ext cx="665107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Thread Group Configuration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-9525"/>
            <a:ext cx="18307050" cy="10306050"/>
            <a:chOff x="0" y="0"/>
            <a:chExt cx="24409400" cy="1374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102C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13741400"/>
            </a:xfrm>
            <a:custGeom>
              <a:avLst/>
              <a:gdLst/>
              <a:ahLst/>
              <a:cxnLst/>
              <a:rect r="r" b="b" t="t" l="l"/>
              <a:pathLst>
                <a:path h="13741400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3728700"/>
                  </a:lnTo>
                  <a:cubicBezTo>
                    <a:pt x="24409400" y="13735686"/>
                    <a:pt x="24403686" y="13741400"/>
                    <a:pt x="24396700" y="13741400"/>
                  </a:cubicBezTo>
                  <a:lnTo>
                    <a:pt x="12700" y="13741400"/>
                  </a:lnTo>
                  <a:cubicBezTo>
                    <a:pt x="5715" y="13741400"/>
                    <a:pt x="0" y="13735686"/>
                    <a:pt x="0" y="137287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3728700"/>
                  </a:lnTo>
                  <a:lnTo>
                    <a:pt x="12700" y="13728700"/>
                  </a:lnTo>
                  <a:lnTo>
                    <a:pt x="12700" y="13716000"/>
                  </a:lnTo>
                  <a:lnTo>
                    <a:pt x="24396700" y="13716000"/>
                  </a:lnTo>
                  <a:lnTo>
                    <a:pt x="24396700" y="13728700"/>
                  </a:lnTo>
                  <a:lnTo>
                    <a:pt x="24384000" y="13728700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C305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272183" y="1308000"/>
            <a:ext cx="17872650" cy="1204722"/>
            <a:chOff x="0" y="0"/>
            <a:chExt cx="23830200" cy="16062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830200" cy="1606296"/>
            </a:xfrm>
            <a:custGeom>
              <a:avLst/>
              <a:gdLst/>
              <a:ahLst/>
              <a:cxnLst/>
              <a:rect r="r" b="b" t="t" l="l"/>
              <a:pathLst>
                <a:path h="1606296" w="23830200">
                  <a:moveTo>
                    <a:pt x="0" y="0"/>
                  </a:moveTo>
                  <a:lnTo>
                    <a:pt x="23830200" y="0"/>
                  </a:lnTo>
                  <a:lnTo>
                    <a:pt x="23830200" y="1606296"/>
                  </a:lnTo>
                  <a:lnTo>
                    <a:pt x="0" y="16062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23830200" cy="168249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320"/>
                </a:lnSpc>
              </a:pPr>
              <a:r>
                <a:rPr lang="en-US" sz="3600" b="true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Summary report</a:t>
              </a:r>
            </a:p>
            <a:p>
              <a:pPr algn="l">
                <a:lnSpc>
                  <a:spcPts val="432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520" y="0"/>
            <a:ext cx="3602062" cy="1353339"/>
          </a:xfrm>
          <a:custGeom>
            <a:avLst/>
            <a:gdLst/>
            <a:ahLst/>
            <a:cxnLst/>
            <a:rect r="r" b="b" t="t" l="l"/>
            <a:pathLst>
              <a:path h="1353339" w="3602062">
                <a:moveTo>
                  <a:pt x="0" y="0"/>
                </a:moveTo>
                <a:lnTo>
                  <a:pt x="3602063" y="0"/>
                </a:lnTo>
                <a:lnTo>
                  <a:pt x="3602063" y="1353339"/>
                </a:lnTo>
                <a:lnTo>
                  <a:pt x="0" y="1353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89"/>
            </a:stretch>
          </a:blipFill>
        </p:spPr>
      </p:sp>
      <p:sp>
        <p:nvSpPr>
          <p:cNvPr name="AutoShape 9" id="9"/>
          <p:cNvSpPr/>
          <p:nvPr/>
        </p:nvSpPr>
        <p:spPr>
          <a:xfrm rot="5185">
            <a:off x="478626" y="2028825"/>
            <a:ext cx="9472848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5521" y="2512722"/>
            <a:ext cx="11507007" cy="3619320"/>
          </a:xfrm>
          <a:custGeom>
            <a:avLst/>
            <a:gdLst/>
            <a:ahLst/>
            <a:cxnLst/>
            <a:rect r="r" b="b" t="t" l="l"/>
            <a:pathLst>
              <a:path h="3619320" w="11507007">
                <a:moveTo>
                  <a:pt x="0" y="0"/>
                </a:moveTo>
                <a:lnTo>
                  <a:pt x="11507007" y="0"/>
                </a:lnTo>
                <a:lnTo>
                  <a:pt x="11507007" y="3619320"/>
                </a:lnTo>
                <a:lnTo>
                  <a:pt x="0" y="36193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1627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074232" y="2512722"/>
            <a:ext cx="7070601" cy="6516616"/>
          </a:xfrm>
          <a:custGeom>
            <a:avLst/>
            <a:gdLst/>
            <a:ahLst/>
            <a:cxnLst/>
            <a:rect r="r" b="b" t="t" l="l"/>
            <a:pathLst>
              <a:path h="6516616" w="7070601">
                <a:moveTo>
                  <a:pt x="0" y="0"/>
                </a:moveTo>
                <a:lnTo>
                  <a:pt x="7070600" y="0"/>
                </a:lnTo>
                <a:lnTo>
                  <a:pt x="7070600" y="6516616"/>
                </a:lnTo>
                <a:lnTo>
                  <a:pt x="0" y="6516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725678" y="1688306"/>
            <a:ext cx="203150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Result Tree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-9525"/>
            <a:ext cx="18307050" cy="10306050"/>
            <a:chOff x="0" y="0"/>
            <a:chExt cx="24409400" cy="1374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102C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13741400"/>
            </a:xfrm>
            <a:custGeom>
              <a:avLst/>
              <a:gdLst/>
              <a:ahLst/>
              <a:cxnLst/>
              <a:rect r="r" b="b" t="t" l="l"/>
              <a:pathLst>
                <a:path h="13741400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3728700"/>
                  </a:lnTo>
                  <a:cubicBezTo>
                    <a:pt x="24409400" y="13735686"/>
                    <a:pt x="24403686" y="13741400"/>
                    <a:pt x="24396700" y="13741400"/>
                  </a:cubicBezTo>
                  <a:lnTo>
                    <a:pt x="12700" y="13741400"/>
                  </a:lnTo>
                  <a:cubicBezTo>
                    <a:pt x="5715" y="13741400"/>
                    <a:pt x="0" y="13735686"/>
                    <a:pt x="0" y="137287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3728700"/>
                  </a:lnTo>
                  <a:lnTo>
                    <a:pt x="12700" y="13728700"/>
                  </a:lnTo>
                  <a:lnTo>
                    <a:pt x="12700" y="13716000"/>
                  </a:lnTo>
                  <a:lnTo>
                    <a:pt x="24396700" y="13716000"/>
                  </a:lnTo>
                  <a:lnTo>
                    <a:pt x="24396700" y="13728700"/>
                  </a:lnTo>
                  <a:lnTo>
                    <a:pt x="24384000" y="13728700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C305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272183" y="1308000"/>
            <a:ext cx="17872650" cy="868026"/>
            <a:chOff x="0" y="0"/>
            <a:chExt cx="23830200" cy="11573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830200" cy="1157368"/>
            </a:xfrm>
            <a:custGeom>
              <a:avLst/>
              <a:gdLst/>
              <a:ahLst/>
              <a:cxnLst/>
              <a:rect r="r" b="b" t="t" l="l"/>
              <a:pathLst>
                <a:path h="1157368" w="23830200">
                  <a:moveTo>
                    <a:pt x="0" y="0"/>
                  </a:moveTo>
                  <a:lnTo>
                    <a:pt x="23830200" y="0"/>
                  </a:lnTo>
                  <a:lnTo>
                    <a:pt x="23830200" y="1157368"/>
                  </a:lnTo>
                  <a:lnTo>
                    <a:pt x="0" y="115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23830200" cy="12335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320"/>
                </a:lnSpc>
              </a:pPr>
              <a:r>
                <a:rPr lang="en-US" b="true" sz="360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Results and HTML Report Generation of .jmx file using CLI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520" y="0"/>
            <a:ext cx="3602062" cy="1353339"/>
          </a:xfrm>
          <a:custGeom>
            <a:avLst/>
            <a:gdLst/>
            <a:ahLst/>
            <a:cxnLst/>
            <a:rect r="r" b="b" t="t" l="l"/>
            <a:pathLst>
              <a:path h="1353339" w="3602062">
                <a:moveTo>
                  <a:pt x="0" y="0"/>
                </a:moveTo>
                <a:lnTo>
                  <a:pt x="3602063" y="0"/>
                </a:lnTo>
                <a:lnTo>
                  <a:pt x="3602063" y="1353339"/>
                </a:lnTo>
                <a:lnTo>
                  <a:pt x="0" y="1353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89"/>
            </a:stretch>
          </a:blipFill>
        </p:spPr>
      </p:sp>
      <p:sp>
        <p:nvSpPr>
          <p:cNvPr name="AutoShape 9" id="9"/>
          <p:cNvSpPr/>
          <p:nvPr/>
        </p:nvSpPr>
        <p:spPr>
          <a:xfrm rot="5185">
            <a:off x="478626" y="2028825"/>
            <a:ext cx="9472848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50686" y="2176026"/>
            <a:ext cx="13456320" cy="5881576"/>
          </a:xfrm>
          <a:custGeom>
            <a:avLst/>
            <a:gdLst/>
            <a:ahLst/>
            <a:cxnLst/>
            <a:rect r="r" b="b" t="t" l="l"/>
            <a:pathLst>
              <a:path h="5881576" w="13456320">
                <a:moveTo>
                  <a:pt x="0" y="0"/>
                </a:moveTo>
                <a:lnTo>
                  <a:pt x="13456321" y="0"/>
                </a:lnTo>
                <a:lnTo>
                  <a:pt x="13456321" y="5881576"/>
                </a:lnTo>
                <a:lnTo>
                  <a:pt x="0" y="58815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0414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782846" y="4704915"/>
            <a:ext cx="9361987" cy="5582085"/>
          </a:xfrm>
          <a:custGeom>
            <a:avLst/>
            <a:gdLst/>
            <a:ahLst/>
            <a:cxnLst/>
            <a:rect r="r" b="b" t="t" l="l"/>
            <a:pathLst>
              <a:path h="5582085" w="9361987">
                <a:moveTo>
                  <a:pt x="0" y="0"/>
                </a:moveTo>
                <a:lnTo>
                  <a:pt x="9361986" y="0"/>
                </a:lnTo>
                <a:lnTo>
                  <a:pt x="9361986" y="5582085"/>
                </a:lnTo>
                <a:lnTo>
                  <a:pt x="0" y="55820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168632" y="4628715"/>
            <a:ext cx="2876749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HTML Report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-9525"/>
            <a:ext cx="18307050" cy="10306050"/>
            <a:chOff x="0" y="0"/>
            <a:chExt cx="24409400" cy="1374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102C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13741400"/>
            </a:xfrm>
            <a:custGeom>
              <a:avLst/>
              <a:gdLst/>
              <a:ahLst/>
              <a:cxnLst/>
              <a:rect r="r" b="b" t="t" l="l"/>
              <a:pathLst>
                <a:path h="13741400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3728700"/>
                  </a:lnTo>
                  <a:cubicBezTo>
                    <a:pt x="24409400" y="13735686"/>
                    <a:pt x="24403686" y="13741400"/>
                    <a:pt x="24396700" y="13741400"/>
                  </a:cubicBezTo>
                  <a:lnTo>
                    <a:pt x="12700" y="13741400"/>
                  </a:lnTo>
                  <a:cubicBezTo>
                    <a:pt x="5715" y="13741400"/>
                    <a:pt x="0" y="13735686"/>
                    <a:pt x="0" y="137287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3728700"/>
                  </a:lnTo>
                  <a:lnTo>
                    <a:pt x="12700" y="13728700"/>
                  </a:lnTo>
                  <a:lnTo>
                    <a:pt x="12700" y="13716000"/>
                  </a:lnTo>
                  <a:lnTo>
                    <a:pt x="24396700" y="13716000"/>
                  </a:lnTo>
                  <a:lnTo>
                    <a:pt x="24396700" y="13728700"/>
                  </a:lnTo>
                  <a:lnTo>
                    <a:pt x="24384000" y="13728700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C305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272183" y="1353339"/>
            <a:ext cx="17872650" cy="673105"/>
            <a:chOff x="0" y="0"/>
            <a:chExt cx="23830200" cy="8974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830200" cy="897473"/>
            </a:xfrm>
            <a:custGeom>
              <a:avLst/>
              <a:gdLst/>
              <a:ahLst/>
              <a:cxnLst/>
              <a:rect r="r" b="b" t="t" l="l"/>
              <a:pathLst>
                <a:path h="897473" w="23830200">
                  <a:moveTo>
                    <a:pt x="0" y="0"/>
                  </a:moveTo>
                  <a:lnTo>
                    <a:pt x="23830200" y="0"/>
                  </a:lnTo>
                  <a:lnTo>
                    <a:pt x="23830200" y="897473"/>
                  </a:lnTo>
                  <a:lnTo>
                    <a:pt x="0" y="8974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23830200" cy="9736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320"/>
                </a:lnSpc>
              </a:pPr>
              <a:r>
                <a:rPr lang="en-US" b="true" sz="360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JIRA - DASHBOARD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520" y="0"/>
            <a:ext cx="3602062" cy="1353339"/>
          </a:xfrm>
          <a:custGeom>
            <a:avLst/>
            <a:gdLst/>
            <a:ahLst/>
            <a:cxnLst/>
            <a:rect r="r" b="b" t="t" l="l"/>
            <a:pathLst>
              <a:path h="1353339" w="3602062">
                <a:moveTo>
                  <a:pt x="0" y="0"/>
                </a:moveTo>
                <a:lnTo>
                  <a:pt x="3602063" y="0"/>
                </a:lnTo>
                <a:lnTo>
                  <a:pt x="3602063" y="1353339"/>
                </a:lnTo>
                <a:lnTo>
                  <a:pt x="0" y="1353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89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478631" y="2026444"/>
            <a:ext cx="9472837" cy="14288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272175" y="2288737"/>
            <a:ext cx="16738200" cy="692550"/>
            <a:chOff x="0" y="0"/>
            <a:chExt cx="22317600" cy="923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317601" cy="923400"/>
            </a:xfrm>
            <a:custGeom>
              <a:avLst/>
              <a:gdLst/>
              <a:ahLst/>
              <a:cxnLst/>
              <a:rect r="r" b="b" t="t" l="l"/>
              <a:pathLst>
                <a:path h="923400" w="22317601">
                  <a:moveTo>
                    <a:pt x="0" y="0"/>
                  </a:moveTo>
                  <a:lnTo>
                    <a:pt x="22317601" y="0"/>
                  </a:lnTo>
                  <a:lnTo>
                    <a:pt x="22317601" y="923400"/>
                  </a:lnTo>
                  <a:lnTo>
                    <a:pt x="0" y="923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22317600" cy="9805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06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78631" y="2563200"/>
            <a:ext cx="7462350" cy="6695100"/>
            <a:chOff x="0" y="0"/>
            <a:chExt cx="9949800" cy="8926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949800" cy="8926800"/>
            </a:xfrm>
            <a:custGeom>
              <a:avLst/>
              <a:gdLst/>
              <a:ahLst/>
              <a:cxnLst/>
              <a:rect r="r" b="b" t="t" l="l"/>
              <a:pathLst>
                <a:path h="8926800" w="9949800">
                  <a:moveTo>
                    <a:pt x="0" y="0"/>
                  </a:moveTo>
                  <a:lnTo>
                    <a:pt x="9949800" y="0"/>
                  </a:lnTo>
                  <a:lnTo>
                    <a:pt x="9949800" y="8926800"/>
                  </a:lnTo>
                  <a:lnTo>
                    <a:pt x="0" y="8926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04775"/>
              <a:ext cx="9949800" cy="90315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19"/>
                </a:lnSpc>
              </a:pPr>
              <a:r>
                <a:rPr lang="en-US" b="true" sz="255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Key Features Tracked:</a:t>
              </a:r>
            </a:p>
            <a:p>
              <a:pPr algn="l" marL="607219" indent="-303609" lvl="1">
                <a:lnSpc>
                  <a:spcPts val="3104"/>
                </a:lnSpc>
                <a:buFont typeface="Arial"/>
                <a:buChar char="•"/>
              </a:pPr>
              <a:r>
                <a:rPr lang="en-US" b="true" sz="225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Sprint Summary</a:t>
              </a:r>
              <a:r>
                <a:rPr lang="en-US" sz="2250">
                  <a:solidFill>
                    <a:srgbClr val="FEFEFE"/>
                  </a:solidFill>
                  <a:latin typeface="Arial"/>
                  <a:ea typeface="Arial"/>
                  <a:cs typeface="Arial"/>
                  <a:sym typeface="Arial"/>
                </a:rPr>
                <a:t> &amp; </a:t>
              </a:r>
              <a:r>
                <a:rPr lang="en-US" b="true" sz="225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Active Sprint View</a:t>
              </a:r>
            </a:p>
            <a:p>
              <a:pPr algn="l" marL="607219" indent="-303609" lvl="1">
                <a:lnSpc>
                  <a:spcPts val="3104"/>
                </a:lnSpc>
              </a:pPr>
            </a:p>
            <a:p>
              <a:pPr algn="l" marL="607219" indent="-303609" lvl="1">
                <a:lnSpc>
                  <a:spcPts val="3104"/>
                </a:lnSpc>
                <a:buFont typeface="Arial"/>
                <a:buChar char="•"/>
              </a:pPr>
              <a:r>
                <a:rPr lang="en-US" b="true" sz="225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Epics, Stories, Tasks</a:t>
              </a:r>
              <a:r>
                <a:rPr lang="en-US" sz="2250">
                  <a:solidFill>
                    <a:srgbClr val="FEFEFE"/>
                  </a:solidFill>
                  <a:latin typeface="Arial"/>
                  <a:ea typeface="Arial"/>
                  <a:cs typeface="Arial"/>
                  <a:sym typeface="Arial"/>
                </a:rPr>
                <a:t>, and </a:t>
              </a:r>
              <a:r>
                <a:rPr lang="en-US" b="true" sz="225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Backlog Items</a:t>
              </a:r>
            </a:p>
            <a:p>
              <a:pPr algn="l" marL="607219" indent="-303609" lvl="1">
                <a:lnSpc>
                  <a:spcPts val="3104"/>
                </a:lnSpc>
              </a:pPr>
            </a:p>
            <a:p>
              <a:pPr algn="l" marL="607219" indent="-303609" lvl="1">
                <a:lnSpc>
                  <a:spcPts val="3104"/>
                </a:lnSpc>
                <a:buFont typeface="Arial"/>
                <a:buChar char="•"/>
              </a:pPr>
              <a:r>
                <a:rPr lang="en-US" b="true" sz="225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Test Cases, Executions</a:t>
              </a:r>
              <a:r>
                <a:rPr lang="en-US" sz="2250">
                  <a:solidFill>
                    <a:srgbClr val="FEFEFE"/>
                  </a:solidFill>
                  <a:latin typeface="Arial"/>
                  <a:ea typeface="Arial"/>
                  <a:cs typeface="Arial"/>
                  <a:sym typeface="Arial"/>
                </a:rPr>
                <a:t>, and </a:t>
              </a:r>
              <a:r>
                <a:rPr lang="en-US" b="true" sz="225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Pre-conditions</a:t>
              </a:r>
              <a:r>
                <a:rPr lang="en-US" sz="2250">
                  <a:solidFill>
                    <a:srgbClr val="FEFEFE"/>
                  </a:solidFill>
                  <a:latin typeface="Arial"/>
                  <a:ea typeface="Arial"/>
                  <a:cs typeface="Arial"/>
                  <a:sym typeface="Arial"/>
                </a:rPr>
                <a:t> (via Xray)</a:t>
              </a:r>
            </a:p>
            <a:p>
              <a:pPr algn="l" marL="607219" indent="-303609" lvl="1">
                <a:lnSpc>
                  <a:spcPts val="3104"/>
                </a:lnSpc>
              </a:pPr>
            </a:p>
            <a:p>
              <a:pPr algn="l" marL="607219" indent="-303609" lvl="1">
                <a:lnSpc>
                  <a:spcPts val="3104"/>
                </a:lnSpc>
                <a:buFont typeface="Arial"/>
                <a:buChar char="•"/>
              </a:pPr>
              <a:r>
                <a:rPr lang="en-US" b="true" sz="225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Dashboards &amp; Custom Filters</a:t>
              </a:r>
              <a:r>
                <a:rPr lang="en-US" sz="2250">
                  <a:solidFill>
                    <a:srgbClr val="FEFEFE"/>
                  </a:solidFill>
                  <a:latin typeface="Arial"/>
                  <a:ea typeface="Arial"/>
                  <a:cs typeface="Arial"/>
                  <a:sym typeface="Arial"/>
                </a:rPr>
                <a:t> with execution screenshots</a:t>
              </a:r>
            </a:p>
            <a:p>
              <a:pPr algn="l" marL="607219" indent="-303609" lvl="1">
                <a:lnSpc>
                  <a:spcPts val="270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6845420" y="5564899"/>
            <a:ext cx="11452105" cy="5510458"/>
          </a:xfrm>
          <a:custGeom>
            <a:avLst/>
            <a:gdLst/>
            <a:ahLst/>
            <a:cxnLst/>
            <a:rect r="r" b="b" t="t" l="l"/>
            <a:pathLst>
              <a:path h="5510458" w="11452105">
                <a:moveTo>
                  <a:pt x="0" y="0"/>
                </a:moveTo>
                <a:lnTo>
                  <a:pt x="11452105" y="0"/>
                </a:lnTo>
                <a:lnTo>
                  <a:pt x="11452105" y="5510457"/>
                </a:lnTo>
                <a:lnTo>
                  <a:pt x="0" y="55104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096758" y="4945774"/>
            <a:ext cx="4949428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Sprint Planning  Board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-9525"/>
            <a:ext cx="18307050" cy="10306050"/>
            <a:chOff x="0" y="0"/>
            <a:chExt cx="24409400" cy="1374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102C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13741400"/>
            </a:xfrm>
            <a:custGeom>
              <a:avLst/>
              <a:gdLst/>
              <a:ahLst/>
              <a:cxnLst/>
              <a:rect r="r" b="b" t="t" l="l"/>
              <a:pathLst>
                <a:path h="13741400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3728700"/>
                  </a:lnTo>
                  <a:cubicBezTo>
                    <a:pt x="24409400" y="13735686"/>
                    <a:pt x="24403686" y="13741400"/>
                    <a:pt x="24396700" y="13741400"/>
                  </a:cubicBezTo>
                  <a:lnTo>
                    <a:pt x="12700" y="13741400"/>
                  </a:lnTo>
                  <a:cubicBezTo>
                    <a:pt x="5715" y="13741400"/>
                    <a:pt x="0" y="13735686"/>
                    <a:pt x="0" y="137287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3728700"/>
                  </a:lnTo>
                  <a:lnTo>
                    <a:pt x="12700" y="13728700"/>
                  </a:lnTo>
                  <a:lnTo>
                    <a:pt x="12700" y="13716000"/>
                  </a:lnTo>
                  <a:lnTo>
                    <a:pt x="24396700" y="13716000"/>
                  </a:lnTo>
                  <a:lnTo>
                    <a:pt x="24396700" y="13728700"/>
                  </a:lnTo>
                  <a:lnTo>
                    <a:pt x="24384000" y="13728700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C305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272183" y="1353339"/>
            <a:ext cx="17872650" cy="673105"/>
            <a:chOff x="0" y="0"/>
            <a:chExt cx="23830200" cy="8974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830200" cy="897473"/>
            </a:xfrm>
            <a:custGeom>
              <a:avLst/>
              <a:gdLst/>
              <a:ahLst/>
              <a:cxnLst/>
              <a:rect r="r" b="b" t="t" l="l"/>
              <a:pathLst>
                <a:path h="897473" w="23830200">
                  <a:moveTo>
                    <a:pt x="0" y="0"/>
                  </a:moveTo>
                  <a:lnTo>
                    <a:pt x="23830200" y="0"/>
                  </a:lnTo>
                  <a:lnTo>
                    <a:pt x="23830200" y="897473"/>
                  </a:lnTo>
                  <a:lnTo>
                    <a:pt x="0" y="8974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23830200" cy="9736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320"/>
                </a:lnSpc>
              </a:pPr>
              <a:r>
                <a:rPr lang="en-US" b="true" sz="360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JIRA - DASHBOARD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520" y="0"/>
            <a:ext cx="3602062" cy="1353339"/>
          </a:xfrm>
          <a:custGeom>
            <a:avLst/>
            <a:gdLst/>
            <a:ahLst/>
            <a:cxnLst/>
            <a:rect r="r" b="b" t="t" l="l"/>
            <a:pathLst>
              <a:path h="1353339" w="3602062">
                <a:moveTo>
                  <a:pt x="0" y="0"/>
                </a:moveTo>
                <a:lnTo>
                  <a:pt x="3602063" y="0"/>
                </a:lnTo>
                <a:lnTo>
                  <a:pt x="3602063" y="1353339"/>
                </a:lnTo>
                <a:lnTo>
                  <a:pt x="0" y="1353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89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478631" y="2026444"/>
            <a:ext cx="9472837" cy="14288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272175" y="2288737"/>
            <a:ext cx="16738200" cy="692550"/>
            <a:chOff x="0" y="0"/>
            <a:chExt cx="22317600" cy="923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317601" cy="923400"/>
            </a:xfrm>
            <a:custGeom>
              <a:avLst/>
              <a:gdLst/>
              <a:ahLst/>
              <a:cxnLst/>
              <a:rect r="r" b="b" t="t" l="l"/>
              <a:pathLst>
                <a:path h="923400" w="22317601">
                  <a:moveTo>
                    <a:pt x="0" y="0"/>
                  </a:moveTo>
                  <a:lnTo>
                    <a:pt x="22317601" y="0"/>
                  </a:lnTo>
                  <a:lnTo>
                    <a:pt x="22317601" y="923400"/>
                  </a:lnTo>
                  <a:lnTo>
                    <a:pt x="0" y="923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22317600" cy="9805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06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-9525" y="2981288"/>
            <a:ext cx="8922769" cy="4811938"/>
          </a:xfrm>
          <a:custGeom>
            <a:avLst/>
            <a:gdLst/>
            <a:ahLst/>
            <a:cxnLst/>
            <a:rect r="r" b="b" t="t" l="l"/>
            <a:pathLst>
              <a:path h="4811938" w="8922769">
                <a:moveTo>
                  <a:pt x="0" y="0"/>
                </a:moveTo>
                <a:lnTo>
                  <a:pt x="8922769" y="0"/>
                </a:lnTo>
                <a:lnTo>
                  <a:pt x="8922769" y="4811938"/>
                </a:lnTo>
                <a:lnTo>
                  <a:pt x="0" y="48119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3614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913244" y="5764037"/>
            <a:ext cx="10035931" cy="4522963"/>
          </a:xfrm>
          <a:custGeom>
            <a:avLst/>
            <a:gdLst/>
            <a:ahLst/>
            <a:cxnLst/>
            <a:rect r="r" b="b" t="t" l="l"/>
            <a:pathLst>
              <a:path h="4522963" w="10035931">
                <a:moveTo>
                  <a:pt x="0" y="0"/>
                </a:moveTo>
                <a:lnTo>
                  <a:pt x="10035931" y="0"/>
                </a:lnTo>
                <a:lnTo>
                  <a:pt x="10035931" y="4522963"/>
                </a:lnTo>
                <a:lnTo>
                  <a:pt x="0" y="45229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816552" y="2362163"/>
            <a:ext cx="3176191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Linking Issues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97877" y="5193413"/>
            <a:ext cx="8293079" cy="1065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4"/>
              </a:lnSpc>
              <a:spcBef>
                <a:spcPct val="0"/>
              </a:spcBef>
            </a:pPr>
            <a:r>
              <a:rPr lang="en-US" b="true" sz="3278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TEST</a:t>
            </a:r>
            <a:r>
              <a:rPr lang="en-US" b="true" sz="3278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 EXECUTION RESULTS USING XRAY​</a:t>
            </a:r>
          </a:p>
          <a:p>
            <a:pPr algn="ctr">
              <a:lnSpc>
                <a:spcPts val="393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-9525"/>
            <a:ext cx="18307050" cy="10306050"/>
            <a:chOff x="0" y="0"/>
            <a:chExt cx="24409400" cy="1374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102C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13741400"/>
            </a:xfrm>
            <a:custGeom>
              <a:avLst/>
              <a:gdLst/>
              <a:ahLst/>
              <a:cxnLst/>
              <a:rect r="r" b="b" t="t" l="l"/>
              <a:pathLst>
                <a:path h="13741400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3728700"/>
                  </a:lnTo>
                  <a:cubicBezTo>
                    <a:pt x="24409400" y="13735686"/>
                    <a:pt x="24403686" y="13741400"/>
                    <a:pt x="24396700" y="13741400"/>
                  </a:cubicBezTo>
                  <a:lnTo>
                    <a:pt x="12700" y="13741400"/>
                  </a:lnTo>
                  <a:cubicBezTo>
                    <a:pt x="5715" y="13741400"/>
                    <a:pt x="0" y="13735686"/>
                    <a:pt x="0" y="137287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3728700"/>
                  </a:lnTo>
                  <a:lnTo>
                    <a:pt x="12700" y="13728700"/>
                  </a:lnTo>
                  <a:lnTo>
                    <a:pt x="12700" y="13716000"/>
                  </a:lnTo>
                  <a:lnTo>
                    <a:pt x="24396700" y="13716000"/>
                  </a:lnTo>
                  <a:lnTo>
                    <a:pt x="24396700" y="13728700"/>
                  </a:lnTo>
                  <a:lnTo>
                    <a:pt x="24384000" y="13728700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C305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272183" y="1353339"/>
            <a:ext cx="17872650" cy="673105"/>
            <a:chOff x="0" y="0"/>
            <a:chExt cx="23830200" cy="8974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830200" cy="897473"/>
            </a:xfrm>
            <a:custGeom>
              <a:avLst/>
              <a:gdLst/>
              <a:ahLst/>
              <a:cxnLst/>
              <a:rect r="r" b="b" t="t" l="l"/>
              <a:pathLst>
                <a:path h="897473" w="23830200">
                  <a:moveTo>
                    <a:pt x="0" y="0"/>
                  </a:moveTo>
                  <a:lnTo>
                    <a:pt x="23830200" y="0"/>
                  </a:lnTo>
                  <a:lnTo>
                    <a:pt x="23830200" y="897473"/>
                  </a:lnTo>
                  <a:lnTo>
                    <a:pt x="0" y="8974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23830200" cy="9736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320"/>
                </a:lnSpc>
              </a:pPr>
              <a:r>
                <a:rPr lang="en-US" b="true" sz="360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JIRA - DASHBOARD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520" y="0"/>
            <a:ext cx="3602062" cy="1353339"/>
          </a:xfrm>
          <a:custGeom>
            <a:avLst/>
            <a:gdLst/>
            <a:ahLst/>
            <a:cxnLst/>
            <a:rect r="r" b="b" t="t" l="l"/>
            <a:pathLst>
              <a:path h="1353339" w="3602062">
                <a:moveTo>
                  <a:pt x="0" y="0"/>
                </a:moveTo>
                <a:lnTo>
                  <a:pt x="3602063" y="0"/>
                </a:lnTo>
                <a:lnTo>
                  <a:pt x="3602063" y="1353339"/>
                </a:lnTo>
                <a:lnTo>
                  <a:pt x="0" y="1353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89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478631" y="2026444"/>
            <a:ext cx="9472837" cy="14288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-9525" y="3067897"/>
            <a:ext cx="11156369" cy="4151207"/>
          </a:xfrm>
          <a:custGeom>
            <a:avLst/>
            <a:gdLst/>
            <a:ahLst/>
            <a:cxnLst/>
            <a:rect r="r" b="b" t="t" l="l"/>
            <a:pathLst>
              <a:path h="4151207" w="11156369">
                <a:moveTo>
                  <a:pt x="0" y="0"/>
                </a:moveTo>
                <a:lnTo>
                  <a:pt x="11156369" y="0"/>
                </a:lnTo>
                <a:lnTo>
                  <a:pt x="11156369" y="4151206"/>
                </a:lnTo>
                <a:lnTo>
                  <a:pt x="0" y="41512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765342" y="6269715"/>
            <a:ext cx="12532183" cy="4017285"/>
          </a:xfrm>
          <a:custGeom>
            <a:avLst/>
            <a:gdLst/>
            <a:ahLst/>
            <a:cxnLst/>
            <a:rect r="r" b="b" t="t" l="l"/>
            <a:pathLst>
              <a:path h="4017285" w="12532183">
                <a:moveTo>
                  <a:pt x="0" y="0"/>
                </a:moveTo>
                <a:lnTo>
                  <a:pt x="12532183" y="0"/>
                </a:lnTo>
                <a:lnTo>
                  <a:pt x="12532183" y="4017285"/>
                </a:lnTo>
                <a:lnTo>
                  <a:pt x="0" y="40172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829888" y="5650590"/>
            <a:ext cx="3065562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Velocity Chart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93542" y="2448772"/>
            <a:ext cx="2971800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Burnup Chart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525" y="-9525"/>
            <a:ext cx="18307050" cy="10306050"/>
            <a:chOff x="0" y="0"/>
            <a:chExt cx="24409400" cy="13741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102C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09400" cy="13741400"/>
            </a:xfrm>
            <a:custGeom>
              <a:avLst/>
              <a:gdLst/>
              <a:ahLst/>
              <a:cxnLst/>
              <a:rect r="r" b="b" t="t" l="l"/>
              <a:pathLst>
                <a:path h="13741400" w="24409400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3728700"/>
                  </a:lnTo>
                  <a:cubicBezTo>
                    <a:pt x="24409400" y="13735686"/>
                    <a:pt x="24403686" y="13741400"/>
                    <a:pt x="24396700" y="13741400"/>
                  </a:cubicBezTo>
                  <a:lnTo>
                    <a:pt x="12700" y="13741400"/>
                  </a:lnTo>
                  <a:cubicBezTo>
                    <a:pt x="5715" y="13741400"/>
                    <a:pt x="0" y="13735686"/>
                    <a:pt x="0" y="13728700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3728700"/>
                  </a:lnTo>
                  <a:lnTo>
                    <a:pt x="12700" y="13728700"/>
                  </a:lnTo>
                  <a:lnTo>
                    <a:pt x="12700" y="13716000"/>
                  </a:lnTo>
                  <a:lnTo>
                    <a:pt x="24396700" y="13716000"/>
                  </a:lnTo>
                  <a:lnTo>
                    <a:pt x="24396700" y="13728700"/>
                  </a:lnTo>
                  <a:lnTo>
                    <a:pt x="24384000" y="13728700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1C305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272158" y="1308000"/>
            <a:ext cx="12137556" cy="692497"/>
            <a:chOff x="0" y="0"/>
            <a:chExt cx="16183408" cy="9233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183408" cy="923330"/>
            </a:xfrm>
            <a:custGeom>
              <a:avLst/>
              <a:gdLst/>
              <a:ahLst/>
              <a:cxnLst/>
              <a:rect r="r" b="b" t="t" l="l"/>
              <a:pathLst>
                <a:path h="923330" w="16183408">
                  <a:moveTo>
                    <a:pt x="0" y="0"/>
                  </a:moveTo>
                  <a:lnTo>
                    <a:pt x="16183408" y="0"/>
                  </a:lnTo>
                  <a:lnTo>
                    <a:pt x="16183408" y="923330"/>
                  </a:lnTo>
                  <a:lnTo>
                    <a:pt x="0" y="9233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16183408" cy="99953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320"/>
                </a:lnSpc>
              </a:pPr>
              <a:r>
                <a:rPr lang="en-US" b="true" sz="360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Conclusion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520" y="0"/>
            <a:ext cx="3602066" cy="1353339"/>
          </a:xfrm>
          <a:custGeom>
            <a:avLst/>
            <a:gdLst/>
            <a:ahLst/>
            <a:cxnLst/>
            <a:rect r="r" b="b" t="t" l="l"/>
            <a:pathLst>
              <a:path h="1353339" w="3602066">
                <a:moveTo>
                  <a:pt x="0" y="0"/>
                </a:moveTo>
                <a:lnTo>
                  <a:pt x="3602066" y="0"/>
                </a:lnTo>
                <a:lnTo>
                  <a:pt x="3602066" y="1353339"/>
                </a:lnTo>
                <a:lnTo>
                  <a:pt x="0" y="1353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89"/>
            </a:stretch>
          </a:blipFill>
        </p:spPr>
      </p:sp>
      <p:sp>
        <p:nvSpPr>
          <p:cNvPr name="AutoShape 9" id="9"/>
          <p:cNvSpPr/>
          <p:nvPr/>
        </p:nvSpPr>
        <p:spPr>
          <a:xfrm rot="5185">
            <a:off x="478626" y="2028825"/>
            <a:ext cx="9472623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569550" y="2289862"/>
            <a:ext cx="15796800" cy="7601850"/>
            <a:chOff x="0" y="0"/>
            <a:chExt cx="21062400" cy="10135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062400" cy="10135800"/>
            </a:xfrm>
            <a:custGeom>
              <a:avLst/>
              <a:gdLst/>
              <a:ahLst/>
              <a:cxnLst/>
              <a:rect r="r" b="b" t="t" l="l"/>
              <a:pathLst>
                <a:path h="10135800" w="21062400">
                  <a:moveTo>
                    <a:pt x="0" y="0"/>
                  </a:moveTo>
                  <a:lnTo>
                    <a:pt x="21062400" y="0"/>
                  </a:lnTo>
                  <a:lnTo>
                    <a:pt x="21062400" y="10135800"/>
                  </a:lnTo>
                  <a:lnTo>
                    <a:pt x="0" y="10135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21062400" cy="101929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660082" indent="-330041" lvl="1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FEFEFE"/>
                  </a:solidFill>
                  <a:latin typeface="Arial"/>
                  <a:ea typeface="Arial"/>
                  <a:cs typeface="Arial"/>
                  <a:sym typeface="Arial"/>
                </a:rPr>
                <a:t>GAINED COMPREHENSIVE QUALITY ENGINEERING SKILLS ACROSS MANUAL, AUTOMATION, API, MOBILE, AND PERFORMANCE TESTING.</a:t>
              </a:r>
            </a:p>
            <a:p>
              <a:pPr algn="l" marL="660082" indent="-330041" lvl="1">
                <a:lnSpc>
                  <a:spcPts val="3240"/>
                </a:lnSpc>
              </a:pPr>
            </a:p>
            <a:p>
              <a:pPr algn="l" marL="635636" indent="-317818" lvl="1">
                <a:lnSpc>
                  <a:spcPts val="3120"/>
                </a:lnSpc>
                <a:buFont typeface="Arial"/>
                <a:buChar char="•"/>
              </a:pPr>
              <a:r>
                <a:rPr lang="en-US" sz="2600">
                  <a:solidFill>
                    <a:srgbClr val="FEFEFE"/>
                  </a:solidFill>
                  <a:latin typeface="Arial"/>
                  <a:ea typeface="Arial"/>
                  <a:cs typeface="Arial"/>
                  <a:sym typeface="Arial"/>
                </a:rPr>
                <a:t>DEVELOPED AND MAINTAINED SCALABLE TEST AUTOMATION FRAMEWORKS USING INDUSTRY TOOLS AND BEST PRACTICES.</a:t>
              </a:r>
            </a:p>
            <a:p>
              <a:pPr algn="l">
                <a:lnSpc>
                  <a:spcPts val="3359"/>
                </a:lnSpc>
              </a:pPr>
            </a:p>
            <a:p>
              <a:pPr algn="l" marL="539751" indent="-269876" lvl="1">
                <a:lnSpc>
                  <a:spcPts val="3000"/>
                </a:lnSpc>
                <a:buFont typeface="Arial"/>
                <a:buChar char="•"/>
              </a:pPr>
              <a:r>
                <a:rPr lang="en-US" sz="2500">
                  <a:solidFill>
                    <a:srgbClr val="FEFEFE"/>
                  </a:solidFill>
                  <a:latin typeface="Arial"/>
                  <a:ea typeface="Arial"/>
                  <a:cs typeface="Arial"/>
                  <a:sym typeface="Arial"/>
                </a:rPr>
                <a:t>DESIGNED STRUCTURED SELENIUM WEB UI TEST CASES USING JAVA, TESTNG, AND THE PAGE OBJECT MODEL (POM) FOR MAINTAINABILITY AND SCALABILITY.</a:t>
              </a:r>
            </a:p>
            <a:p>
              <a:pPr algn="l">
                <a:lnSpc>
                  <a:spcPts val="3240"/>
                </a:lnSpc>
              </a:pPr>
            </a:p>
            <a:p>
              <a:pPr algn="l" marL="582930" indent="-291465" lvl="1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FEFEFE"/>
                  </a:solidFill>
                  <a:latin typeface="Arial"/>
                  <a:ea typeface="Arial"/>
                  <a:cs typeface="Arial"/>
                  <a:sym typeface="Arial"/>
                </a:rPr>
                <a:t>MANAGED END-TO-END TEST EXECUTION, REPORTING, AND DEFECT TRACKING EFFECTIVELY USING JIRA AND XRAY..</a:t>
              </a:r>
            </a:p>
            <a:p>
              <a:pPr algn="l" marL="660082" indent="-330041" lvl="1">
                <a:lnSpc>
                  <a:spcPts val="3240"/>
                </a:lnSpc>
              </a:pPr>
            </a:p>
            <a:p>
              <a:pPr algn="l" marL="635636" indent="-317818" lvl="1">
                <a:lnSpc>
                  <a:spcPts val="3120"/>
                </a:lnSpc>
                <a:buFont typeface="Arial"/>
                <a:buChar char="•"/>
              </a:pPr>
              <a:r>
                <a:rPr lang="en-US" sz="2600">
                  <a:solidFill>
                    <a:srgbClr val="FEFEFE"/>
                  </a:solidFill>
                  <a:latin typeface="Arial"/>
                  <a:ea typeface="Arial"/>
                  <a:cs typeface="Arial"/>
                  <a:sym typeface="Arial"/>
                </a:rPr>
                <a:t>BUILT AND VALIDATED POSTMAN API TESTS COVERING MAJOR HTTP METHODS (GET, POST, PUT, DELETE), WITH CHECKS ON STATUS CODES, RESPONSE BODY, HEADERS, AND PERFORMANCE.</a:t>
              </a:r>
            </a:p>
            <a:p>
              <a:pPr algn="l" marL="660082" indent="-330041" lvl="1">
                <a:lnSpc>
                  <a:spcPts val="3240"/>
                </a:lnSpc>
              </a:pPr>
            </a:p>
            <a:p>
              <a:pPr algn="l" marL="660082" indent="-330041" lvl="1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FEFEFE"/>
                  </a:solidFill>
                  <a:latin typeface="Arial"/>
                  <a:ea typeface="Arial"/>
                  <a:cs typeface="Arial"/>
                  <a:sym typeface="Arial"/>
                </a:rPr>
                <a:t>STRENGTHENED PRACTICAL EXPERIENCE WITH MOBILE AUTOMATION AND PERFORMANCE TESTING TOOLS.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2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" y="3042926"/>
            <a:ext cx="8258175" cy="4201150"/>
            <a:chOff x="0" y="0"/>
            <a:chExt cx="11010900" cy="56015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010900" cy="5601534"/>
            </a:xfrm>
            <a:custGeom>
              <a:avLst/>
              <a:gdLst/>
              <a:ahLst/>
              <a:cxnLst/>
              <a:rect r="r" b="b" t="t" l="l"/>
              <a:pathLst>
                <a:path h="5601534" w="11010900">
                  <a:moveTo>
                    <a:pt x="0" y="0"/>
                  </a:moveTo>
                  <a:lnTo>
                    <a:pt x="11010900" y="0"/>
                  </a:lnTo>
                  <a:lnTo>
                    <a:pt x="11010900" y="5601534"/>
                  </a:lnTo>
                  <a:lnTo>
                    <a:pt x="0" y="56015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57175"/>
              <a:ext cx="11010900" cy="585870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15840"/>
                </a:lnSpc>
              </a:pPr>
              <a:r>
                <a:rPr lang="en-US" b="true" sz="13200">
                  <a:solidFill>
                    <a:srgbClr val="15102C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Thank You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685934" y="0"/>
            <a:ext cx="3602066" cy="1353339"/>
          </a:xfrm>
          <a:custGeom>
            <a:avLst/>
            <a:gdLst/>
            <a:ahLst/>
            <a:cxnLst/>
            <a:rect r="r" b="b" t="t" l="l"/>
            <a:pathLst>
              <a:path h="1353339" w="3602066">
                <a:moveTo>
                  <a:pt x="0" y="0"/>
                </a:moveTo>
                <a:lnTo>
                  <a:pt x="3602066" y="0"/>
                </a:lnTo>
                <a:lnTo>
                  <a:pt x="3602066" y="1353339"/>
                </a:lnTo>
                <a:lnTo>
                  <a:pt x="0" y="13533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89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5775" y="1353339"/>
            <a:ext cx="8509730" cy="553998"/>
            <a:chOff x="0" y="0"/>
            <a:chExt cx="11346306" cy="7386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346306" cy="738664"/>
            </a:xfrm>
            <a:custGeom>
              <a:avLst/>
              <a:gdLst/>
              <a:ahLst/>
              <a:cxnLst/>
              <a:rect r="r" b="b" t="t" l="l"/>
              <a:pathLst>
                <a:path h="738664" w="11346306">
                  <a:moveTo>
                    <a:pt x="0" y="0"/>
                  </a:moveTo>
                  <a:lnTo>
                    <a:pt x="11346306" y="0"/>
                  </a:lnTo>
                  <a:lnTo>
                    <a:pt x="11346306" y="738664"/>
                  </a:lnTo>
                  <a:lnTo>
                    <a:pt x="0" y="7386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346306" cy="79581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40"/>
                </a:lnSpc>
              </a:pPr>
              <a:r>
                <a:rPr lang="en-US" b="true" sz="2700">
                  <a:solidFill>
                    <a:srgbClr val="15102C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Problem Statement of the Capstone Project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520" y="0"/>
            <a:ext cx="3602066" cy="1353339"/>
          </a:xfrm>
          <a:custGeom>
            <a:avLst/>
            <a:gdLst/>
            <a:ahLst/>
            <a:cxnLst/>
            <a:rect r="r" b="b" t="t" l="l"/>
            <a:pathLst>
              <a:path h="1353339" w="3602066">
                <a:moveTo>
                  <a:pt x="0" y="0"/>
                </a:moveTo>
                <a:lnTo>
                  <a:pt x="3602066" y="0"/>
                </a:lnTo>
                <a:lnTo>
                  <a:pt x="3602066" y="1353339"/>
                </a:lnTo>
                <a:lnTo>
                  <a:pt x="0" y="1353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89"/>
            </a:stretch>
          </a:blipFill>
        </p:spPr>
      </p:sp>
      <p:sp>
        <p:nvSpPr>
          <p:cNvPr name="Freeform 6" id="6" descr="A picture containing outdoor, jumping, air  Description automatically generated"/>
          <p:cNvSpPr/>
          <p:nvPr/>
        </p:nvSpPr>
        <p:spPr>
          <a:xfrm flipH="false" flipV="false" rot="0">
            <a:off x="11558458" y="1"/>
            <a:ext cx="6729542" cy="10287000"/>
          </a:xfrm>
          <a:custGeom>
            <a:avLst/>
            <a:gdLst/>
            <a:ahLst/>
            <a:cxnLst/>
            <a:rect r="r" b="b" t="t" l="l"/>
            <a:pathLst>
              <a:path h="10287000" w="6729542">
                <a:moveTo>
                  <a:pt x="0" y="0"/>
                </a:moveTo>
                <a:lnTo>
                  <a:pt x="6729542" y="0"/>
                </a:lnTo>
                <a:lnTo>
                  <a:pt x="6729542" y="10287001"/>
                </a:lnTo>
                <a:lnTo>
                  <a:pt x="0" y="102870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1" t="0" r="-22017" b="0"/>
            </a:stretch>
          </a:blipFill>
        </p:spPr>
      </p:sp>
      <p:sp>
        <p:nvSpPr>
          <p:cNvPr name="AutoShape 7" id="7"/>
          <p:cNvSpPr/>
          <p:nvPr/>
        </p:nvSpPr>
        <p:spPr>
          <a:xfrm rot="5185">
            <a:off x="478626" y="2028825"/>
            <a:ext cx="947262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569550" y="2080650"/>
            <a:ext cx="9458550" cy="7950600"/>
            <a:chOff x="0" y="0"/>
            <a:chExt cx="12611400" cy="10600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611400" cy="10600800"/>
            </a:xfrm>
            <a:custGeom>
              <a:avLst/>
              <a:gdLst/>
              <a:ahLst/>
              <a:cxnLst/>
              <a:rect r="r" b="b" t="t" l="l"/>
              <a:pathLst>
                <a:path h="10600800" w="12611400">
                  <a:moveTo>
                    <a:pt x="0" y="0"/>
                  </a:moveTo>
                  <a:lnTo>
                    <a:pt x="12611400" y="0"/>
                  </a:lnTo>
                  <a:lnTo>
                    <a:pt x="12611400" y="10600800"/>
                  </a:lnTo>
                  <a:lnTo>
                    <a:pt x="0" y="10600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611400" cy="106484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607219" indent="-30360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15102C"/>
                  </a:solidFill>
                  <a:latin typeface="Arial"/>
                  <a:ea typeface="Arial"/>
                  <a:cs typeface="Arial"/>
                  <a:sym typeface="Arial"/>
                </a:rPr>
                <a:t>Demonstrate end-to-end Quality Engineering skills with automated testing for web and APIs.</a:t>
              </a:r>
            </a:p>
            <a:p>
              <a:pPr algn="l" marL="607219" indent="-303609" lvl="1">
                <a:lnSpc>
                  <a:spcPts val="2700"/>
                </a:lnSpc>
              </a:pPr>
            </a:p>
            <a:p>
              <a:pPr algn="l" marL="607219" indent="-30360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15102C"/>
                  </a:solidFill>
                  <a:latin typeface="Arial"/>
                  <a:ea typeface="Arial"/>
                  <a:cs typeface="Arial"/>
                  <a:sym typeface="Arial"/>
                </a:rPr>
                <a:t>Develop scalable Selenium WebDriver UI tests using Page Object Model, logging, and assertions.</a:t>
              </a:r>
            </a:p>
            <a:p>
              <a:pPr algn="l" marL="607219" indent="-303609" lvl="1">
                <a:lnSpc>
                  <a:spcPts val="2700"/>
                </a:lnSpc>
              </a:pPr>
            </a:p>
            <a:p>
              <a:pPr algn="l" marL="607219" indent="-30360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15102C"/>
                  </a:solidFill>
                  <a:latin typeface="Arial"/>
                  <a:ea typeface="Arial"/>
                  <a:cs typeface="Arial"/>
                  <a:sym typeface="Arial"/>
                </a:rPr>
                <a:t>Create Postman API automation collections and run via Newman locally.</a:t>
              </a:r>
            </a:p>
            <a:p>
              <a:pPr algn="l" marL="607219" indent="-303609" lvl="1">
                <a:lnSpc>
                  <a:spcPts val="2700"/>
                </a:lnSpc>
              </a:pPr>
            </a:p>
            <a:p>
              <a:pPr algn="l" marL="607219" indent="-30360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15102C"/>
                  </a:solidFill>
                  <a:latin typeface="Arial"/>
                  <a:ea typeface="Arial"/>
                  <a:cs typeface="Arial"/>
                  <a:sym typeface="Arial"/>
                </a:rPr>
                <a:t>Manage test execution, reporting, and tracking using Jira and Xray.</a:t>
              </a:r>
            </a:p>
            <a:p>
              <a:pPr algn="l" marL="607219" indent="-303609" lvl="1">
                <a:lnSpc>
                  <a:spcPts val="2700"/>
                </a:lnSpc>
              </a:pPr>
            </a:p>
            <a:p>
              <a:pPr algn="l" marL="607219" indent="-30360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15102C"/>
                  </a:solidFill>
                  <a:latin typeface="Arial"/>
                  <a:ea typeface="Arial"/>
                  <a:cs typeface="Arial"/>
                  <a:sym typeface="Arial"/>
                </a:rPr>
                <a:t>Optionally implemented performance testing (JMeter).</a:t>
              </a:r>
            </a:p>
            <a:p>
              <a:pPr algn="l" marL="607219" indent="-303609" lvl="1">
                <a:lnSpc>
                  <a:spcPts val="2700"/>
                </a:lnSpc>
              </a:pPr>
            </a:p>
            <a:p>
              <a:pPr algn="l" marL="607219" indent="-303609" lvl="1">
                <a:lnSpc>
                  <a:spcPts val="2700"/>
                </a:lnSpc>
                <a:buFont typeface="Arial"/>
                <a:buChar char="•"/>
              </a:pPr>
              <a:r>
                <a:rPr lang="en-US" sz="2250">
                  <a:solidFill>
                    <a:srgbClr val="15102C"/>
                  </a:solidFill>
                  <a:latin typeface="Arial"/>
                  <a:ea typeface="Arial"/>
                  <a:cs typeface="Arial"/>
                  <a:sym typeface="Arial"/>
                </a:rPr>
                <a:t>Integrate tests and code into GitHub</a:t>
              </a:r>
            </a:p>
            <a:p>
              <a:pPr algn="l" marL="607219" indent="-303609" lvl="1">
                <a:lnSpc>
                  <a:spcPts val="2700"/>
                </a:lnSpc>
              </a:pPr>
            </a:p>
            <a:p>
              <a:pPr algn="l">
                <a:lnSpc>
                  <a:spcPts val="2700"/>
                </a:lnSpc>
              </a:pPr>
            </a:p>
            <a:p>
              <a:pPr algn="l" marL="607219" indent="-303609" lvl="1">
                <a:lnSpc>
                  <a:spcPts val="2700"/>
                </a:lnSpc>
              </a:pPr>
            </a:p>
            <a:p>
              <a:pPr algn="l" marL="607219" indent="-303609" lvl="1">
                <a:lnSpc>
                  <a:spcPts val="2700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5775" y="1353339"/>
            <a:ext cx="8509950" cy="553950"/>
            <a:chOff x="0" y="0"/>
            <a:chExt cx="11346600" cy="738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346600" cy="738600"/>
            </a:xfrm>
            <a:custGeom>
              <a:avLst/>
              <a:gdLst/>
              <a:ahLst/>
              <a:cxnLst/>
              <a:rect r="r" b="b" t="t" l="l"/>
              <a:pathLst>
                <a:path h="738600" w="11346600">
                  <a:moveTo>
                    <a:pt x="0" y="0"/>
                  </a:moveTo>
                  <a:lnTo>
                    <a:pt x="11346600" y="0"/>
                  </a:lnTo>
                  <a:lnTo>
                    <a:pt x="11346600" y="738600"/>
                  </a:lnTo>
                  <a:lnTo>
                    <a:pt x="0" y="738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346600" cy="7957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40"/>
                </a:lnSpc>
              </a:pPr>
              <a:r>
                <a:rPr lang="en-US" b="true" sz="2700">
                  <a:solidFill>
                    <a:srgbClr val="15102C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Reference Links : 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520" y="0"/>
            <a:ext cx="3602062" cy="1353339"/>
          </a:xfrm>
          <a:custGeom>
            <a:avLst/>
            <a:gdLst/>
            <a:ahLst/>
            <a:cxnLst/>
            <a:rect r="r" b="b" t="t" l="l"/>
            <a:pathLst>
              <a:path h="1353339" w="3602062">
                <a:moveTo>
                  <a:pt x="0" y="0"/>
                </a:moveTo>
                <a:lnTo>
                  <a:pt x="3602063" y="0"/>
                </a:lnTo>
                <a:lnTo>
                  <a:pt x="3602063" y="1353339"/>
                </a:lnTo>
                <a:lnTo>
                  <a:pt x="0" y="1353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89"/>
            </a:stretch>
          </a:blipFill>
        </p:spPr>
      </p:sp>
      <p:sp>
        <p:nvSpPr>
          <p:cNvPr name="Freeform 6" id="6" descr="A picture containing outdoor, jumping, air  Description automatically generated"/>
          <p:cNvSpPr/>
          <p:nvPr/>
        </p:nvSpPr>
        <p:spPr>
          <a:xfrm flipH="false" flipV="false" rot="0">
            <a:off x="11558458" y="1"/>
            <a:ext cx="6729542" cy="10287000"/>
          </a:xfrm>
          <a:custGeom>
            <a:avLst/>
            <a:gdLst/>
            <a:ahLst/>
            <a:cxnLst/>
            <a:rect r="r" b="b" t="t" l="l"/>
            <a:pathLst>
              <a:path h="10287000" w="6729542">
                <a:moveTo>
                  <a:pt x="0" y="0"/>
                </a:moveTo>
                <a:lnTo>
                  <a:pt x="6729542" y="0"/>
                </a:lnTo>
                <a:lnTo>
                  <a:pt x="6729542" y="10287001"/>
                </a:lnTo>
                <a:lnTo>
                  <a:pt x="0" y="102870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9" t="0" r="-22018" b="0"/>
            </a:stretch>
          </a:blipFill>
        </p:spPr>
      </p:sp>
      <p:sp>
        <p:nvSpPr>
          <p:cNvPr name="AutoShape 7" id="7"/>
          <p:cNvSpPr/>
          <p:nvPr/>
        </p:nvSpPr>
        <p:spPr>
          <a:xfrm rot="5185">
            <a:off x="478626" y="2028825"/>
            <a:ext cx="9472848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478631" y="2026444"/>
            <a:ext cx="9458550" cy="7950600"/>
            <a:chOff x="0" y="0"/>
            <a:chExt cx="12611400" cy="10600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611400" cy="10600800"/>
            </a:xfrm>
            <a:custGeom>
              <a:avLst/>
              <a:gdLst/>
              <a:ahLst/>
              <a:cxnLst/>
              <a:rect r="r" b="b" t="t" l="l"/>
              <a:pathLst>
                <a:path h="10600800" w="12611400">
                  <a:moveTo>
                    <a:pt x="0" y="0"/>
                  </a:moveTo>
                  <a:lnTo>
                    <a:pt x="12611400" y="0"/>
                  </a:lnTo>
                  <a:lnTo>
                    <a:pt x="12611400" y="10600800"/>
                  </a:lnTo>
                  <a:lnTo>
                    <a:pt x="0" y="10600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611400" cy="106389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340"/>
                </a:lnSpc>
              </a:pPr>
              <a:r>
                <a:rPr lang="en-US" b="true" sz="1950">
                  <a:solidFill>
                    <a:srgbClr val="15102C"/>
                  </a:solidFill>
                  <a:latin typeface="Arial Bold"/>
                  <a:ea typeface="Arial Bold"/>
                  <a:cs typeface="Arial Bold"/>
                  <a:sym typeface="Arial Bold"/>
                </a:rPr>
                <a:t>Links </a:t>
              </a:r>
            </a:p>
            <a:p>
              <a:pPr algn="l">
                <a:lnSpc>
                  <a:spcPts val="2340"/>
                </a:lnSpc>
              </a:pPr>
            </a:p>
            <a:p>
              <a:pPr algn="l">
                <a:lnSpc>
                  <a:spcPts val="2340"/>
                </a:lnSpc>
              </a:pPr>
              <a:r>
                <a:rPr lang="en-US" b="true" sz="1950">
                  <a:solidFill>
                    <a:srgbClr val="15102C"/>
                  </a:solidFill>
                  <a:latin typeface="Arial Bold"/>
                  <a:ea typeface="Arial Bold"/>
                  <a:cs typeface="Arial Bold"/>
                  <a:sym typeface="Arial Bold"/>
                </a:rPr>
                <a:t>🔗 Web Application</a:t>
              </a:r>
            </a:p>
            <a:p>
              <a:pPr algn="l" marL="571824" indent="-285912" lvl="1">
                <a:lnSpc>
                  <a:spcPts val="2690"/>
                </a:lnSpc>
                <a:buFont typeface="Arial"/>
                <a:buChar char="•"/>
              </a:pPr>
              <a:r>
                <a:rPr lang="en-US" b="true" sz="1950">
                  <a:solidFill>
                    <a:srgbClr val="350DEB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</a:t>
              </a:r>
              <a:r>
                <a:rPr lang="en-US" b="true" sz="1950" u="sng">
                  <a:solidFill>
                    <a:srgbClr val="350DEB"/>
                  </a:solidFill>
                  <a:latin typeface="Arial Bold"/>
                  <a:ea typeface="Arial Bold"/>
                  <a:cs typeface="Arial Bold"/>
                  <a:sym typeface="Arial Bold"/>
                  <a:hlinkClick r:id="rId5" tooltip="https://opensource-demo.orangehrmlive.com/web/index.php/auth/login"/>
                </a:rPr>
                <a:t>https://opensource-demo.orangehrmlive.com/web/index.php/auth/login</a:t>
              </a:r>
            </a:p>
            <a:p>
              <a:pPr algn="l">
                <a:lnSpc>
                  <a:spcPts val="2690"/>
                </a:lnSpc>
              </a:pPr>
            </a:p>
            <a:p>
              <a:pPr algn="l">
                <a:lnSpc>
                  <a:spcPts val="2690"/>
                </a:lnSpc>
              </a:pPr>
              <a:r>
                <a:rPr lang="en-US" b="true" sz="1950">
                  <a:solidFill>
                    <a:srgbClr val="15102C"/>
                  </a:solidFill>
                  <a:latin typeface="Arial Bold"/>
                  <a:ea typeface="Arial Bold"/>
                  <a:cs typeface="Arial Bold"/>
                  <a:sym typeface="Arial Bold"/>
                </a:rPr>
                <a:t>🔗 API Base URL</a:t>
              </a:r>
            </a:p>
            <a:p>
              <a:pPr algn="l" marL="571976" indent="-285988" lvl="1">
                <a:lnSpc>
                  <a:spcPts val="2690"/>
                </a:lnSpc>
                <a:buFont typeface="Arial"/>
                <a:buChar char="•"/>
              </a:pPr>
              <a:r>
                <a:rPr lang="en-US" b="true" sz="1950" u="sng">
                  <a:solidFill>
                    <a:srgbClr val="350DEB"/>
                  </a:solidFill>
                  <a:latin typeface="Arial Bold"/>
                  <a:ea typeface="Arial Bold"/>
                  <a:cs typeface="Arial Bold"/>
                  <a:sym typeface="Arial Bold"/>
                  <a:hlinkClick r:id="rId6" tooltip="https://reqres.in"/>
                </a:rPr>
                <a:t>https://reqres.in/</a:t>
              </a:r>
            </a:p>
            <a:p>
              <a:pPr algn="l">
                <a:lnSpc>
                  <a:spcPts val="2690"/>
                </a:lnSpc>
              </a:pPr>
            </a:p>
            <a:p>
              <a:pPr algn="l" marL="571976" indent="-285988" lvl="1">
                <a:lnSpc>
                  <a:spcPts val="2690"/>
                </a:lnSpc>
              </a:pPr>
              <a:r>
                <a:rPr lang="en-US" b="true" sz="1950">
                  <a:solidFill>
                    <a:srgbClr val="15102C"/>
                  </a:solidFill>
                  <a:latin typeface="Arial Bold"/>
                  <a:ea typeface="Arial Bold"/>
                  <a:cs typeface="Arial Bold"/>
                  <a:sym typeface="Arial Bold"/>
                </a:rPr>
                <a:t>🔗 GitHub Repository</a:t>
              </a:r>
            </a:p>
            <a:p>
              <a:pPr algn="l" marL="421005" indent="-210502" lvl="1">
                <a:lnSpc>
                  <a:spcPts val="2690"/>
                </a:lnSpc>
                <a:buFont typeface="Arial"/>
                <a:buChar char="•"/>
              </a:pPr>
              <a:r>
                <a:rPr lang="en-US" b="true" sz="1950" u="sng">
                  <a:solidFill>
                    <a:srgbClr val="350DEB"/>
                  </a:solidFill>
                  <a:latin typeface="Arial Bold"/>
                  <a:ea typeface="Arial Bold"/>
                  <a:cs typeface="Arial Bold"/>
                  <a:sym typeface="Arial Bold"/>
                  <a:hlinkClick r:id="rId7" tooltip="https://github.com/asc08rajat/CAPSTONE_COGNIXIA_WEB_API_MAY2025_RAJAT"/>
                </a:rPr>
                <a:t>https://github.com/asc08rajat/CAPSTONE_COGNIXIA_WEB_API_MAY2025_RAJAT</a:t>
              </a:r>
            </a:p>
            <a:p>
              <a:pPr algn="l" marL="547483" indent="-273742" lvl="1">
                <a:lnSpc>
                  <a:spcPts val="2340"/>
                </a:lnSpc>
              </a:pPr>
            </a:p>
            <a:p>
              <a:pPr algn="l">
                <a:lnSpc>
                  <a:spcPts val="2690"/>
                </a:lnSpc>
              </a:pPr>
            </a:p>
            <a:p>
              <a:pPr algn="l">
                <a:lnSpc>
                  <a:spcPts val="2340"/>
                </a:lnSpc>
              </a:pPr>
            </a:p>
            <a:p>
              <a:pPr algn="l" marL="571976" indent="-285988" lvl="1">
                <a:lnSpc>
                  <a:spcPts val="2340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102C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520" y="0"/>
            <a:ext cx="3602066" cy="1353339"/>
          </a:xfrm>
          <a:custGeom>
            <a:avLst/>
            <a:gdLst/>
            <a:ahLst/>
            <a:cxnLst/>
            <a:rect r="r" b="b" t="t" l="l"/>
            <a:pathLst>
              <a:path h="1353339" w="3602066">
                <a:moveTo>
                  <a:pt x="0" y="0"/>
                </a:moveTo>
                <a:lnTo>
                  <a:pt x="3602066" y="0"/>
                </a:lnTo>
                <a:lnTo>
                  <a:pt x="3602066" y="1353339"/>
                </a:lnTo>
                <a:lnTo>
                  <a:pt x="0" y="1353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89"/>
            </a:stretch>
          </a:blipFill>
        </p:spPr>
      </p:sp>
      <p:sp>
        <p:nvSpPr>
          <p:cNvPr name="AutoShape 5" id="5"/>
          <p:cNvSpPr/>
          <p:nvPr/>
        </p:nvSpPr>
        <p:spPr>
          <a:xfrm rot="5185">
            <a:off x="478626" y="2028825"/>
            <a:ext cx="9472623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430088" y="1139138"/>
            <a:ext cx="17051850" cy="732150"/>
            <a:chOff x="0" y="0"/>
            <a:chExt cx="22735800" cy="976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735800" cy="976200"/>
            </a:xfrm>
            <a:custGeom>
              <a:avLst/>
              <a:gdLst/>
              <a:ahLst/>
              <a:cxnLst/>
              <a:rect r="r" b="b" t="t" l="l"/>
              <a:pathLst>
                <a:path h="976200" w="22735800">
                  <a:moveTo>
                    <a:pt x="0" y="0"/>
                  </a:moveTo>
                  <a:lnTo>
                    <a:pt x="22735800" y="0"/>
                  </a:lnTo>
                  <a:lnTo>
                    <a:pt x="22735800" y="976200"/>
                  </a:lnTo>
                  <a:lnTo>
                    <a:pt x="0" y="976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22735800" cy="1052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320"/>
                </a:lnSpc>
              </a:pPr>
              <a:r>
                <a:rPr lang="en-US" b="true" sz="360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Selenium Web UI Test Automation – Overview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79075" y="2207419"/>
            <a:ext cx="8229600" cy="7915950"/>
            <a:chOff x="0" y="0"/>
            <a:chExt cx="10972800" cy="10554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972800" cy="10554600"/>
            </a:xfrm>
            <a:custGeom>
              <a:avLst/>
              <a:gdLst/>
              <a:ahLst/>
              <a:cxnLst/>
              <a:rect r="r" b="b" t="t" l="l"/>
              <a:pathLst>
                <a:path h="10554600" w="10972800">
                  <a:moveTo>
                    <a:pt x="0" y="0"/>
                  </a:moveTo>
                  <a:lnTo>
                    <a:pt x="10972800" y="0"/>
                  </a:lnTo>
                  <a:lnTo>
                    <a:pt x="10972800" y="10554600"/>
                  </a:lnTo>
                  <a:lnTo>
                    <a:pt x="0" y="10554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85725"/>
              <a:ext cx="10972800" cy="106403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04"/>
                </a:lnSpc>
              </a:pPr>
              <a:r>
                <a:rPr lang="en-US" b="true" sz="225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Tech Stack:</a:t>
              </a:r>
              <a:r>
                <a:rPr lang="en-US" sz="225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Java • Selenium WebDriver • TestNG • Maven</a:t>
              </a:r>
            </a:p>
            <a:p>
              <a:pPr algn="l">
                <a:lnSpc>
                  <a:spcPts val="3104"/>
                </a:lnSpc>
              </a:pPr>
              <a:r>
                <a:rPr lang="en-US" sz="225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b="true" sz="225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Design Pattern:</a:t>
              </a:r>
              <a:r>
                <a:rPr lang="en-US" sz="225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Page Object Model (POM)</a:t>
              </a:r>
            </a:p>
            <a:p>
              <a:pPr algn="l">
                <a:lnSpc>
                  <a:spcPts val="3104"/>
                </a:lnSpc>
              </a:pPr>
              <a:r>
                <a:rPr lang="en-US" b="true" sz="225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Features:</a:t>
              </a:r>
            </a:p>
            <a:p>
              <a:pPr algn="l" marL="607219" indent="-303609" lvl="1">
                <a:lnSpc>
                  <a:spcPts val="3104"/>
                </a:lnSpc>
                <a:buFont typeface="Arial"/>
                <a:buChar char="•"/>
              </a:pPr>
              <a:r>
                <a:rPr lang="en-US" sz="225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Automated tests for login, Add user, Logout</a:t>
              </a:r>
            </a:p>
            <a:p>
              <a:pPr algn="l" marL="607219" indent="-303609" lvl="1">
                <a:lnSpc>
                  <a:spcPts val="3104"/>
                </a:lnSpc>
              </a:pPr>
            </a:p>
            <a:p>
              <a:pPr algn="l" marL="607219" indent="-303609" lvl="1">
                <a:lnSpc>
                  <a:spcPts val="3104"/>
                </a:lnSpc>
                <a:buFont typeface="Arial"/>
                <a:buChar char="•"/>
              </a:pPr>
              <a:r>
                <a:rPr lang="en-US" sz="225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TestNG assertions and execution via testng_capstone.xml</a:t>
              </a:r>
            </a:p>
            <a:p>
              <a:pPr algn="l" marL="607219" indent="-303609" lvl="1">
                <a:lnSpc>
                  <a:spcPts val="3104"/>
                </a:lnSpc>
              </a:pPr>
            </a:p>
            <a:p>
              <a:pPr algn="l" marL="607219" indent="-303609" lvl="1">
                <a:lnSpc>
                  <a:spcPts val="3104"/>
                </a:lnSpc>
                <a:buFont typeface="Arial"/>
                <a:buChar char="•"/>
              </a:pPr>
              <a:r>
                <a:rPr lang="en-US" sz="225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Log4j logging for traceability</a:t>
              </a:r>
            </a:p>
            <a:p>
              <a:pPr algn="l" marL="607219" indent="-303609" lvl="1">
                <a:lnSpc>
                  <a:spcPts val="3104"/>
                </a:lnSpc>
              </a:pPr>
            </a:p>
            <a:p>
              <a:pPr algn="l" marL="607219" indent="-303609" lvl="1">
                <a:lnSpc>
                  <a:spcPts val="3104"/>
                </a:lnSpc>
                <a:buFont typeface="Arial"/>
                <a:buChar char="•"/>
              </a:pPr>
              <a:r>
                <a:rPr lang="en-US" sz="225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Headless mode and Headed via config.properties</a:t>
              </a:r>
            </a:p>
            <a:p>
              <a:pPr algn="l" marL="607219" indent="-303609" lvl="1">
                <a:lnSpc>
                  <a:spcPts val="3104"/>
                </a:lnSpc>
              </a:pPr>
            </a:p>
            <a:p>
              <a:pPr algn="l" marL="607219" indent="-303609" lvl="1">
                <a:lnSpc>
                  <a:spcPts val="27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322238" y="2289862"/>
            <a:ext cx="8473500" cy="6869700"/>
            <a:chOff x="0" y="0"/>
            <a:chExt cx="11298000" cy="9159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298000" cy="9159600"/>
            </a:xfrm>
            <a:custGeom>
              <a:avLst/>
              <a:gdLst/>
              <a:ahLst/>
              <a:cxnLst/>
              <a:rect r="r" b="b" t="t" l="l"/>
              <a:pathLst>
                <a:path h="9159600" w="11298000">
                  <a:moveTo>
                    <a:pt x="0" y="0"/>
                  </a:moveTo>
                  <a:lnTo>
                    <a:pt x="11298000" y="0"/>
                  </a:lnTo>
                  <a:lnTo>
                    <a:pt x="11298000" y="9159600"/>
                  </a:lnTo>
                  <a:lnTo>
                    <a:pt x="0" y="915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11298000" cy="92453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04"/>
                </a:lnSpc>
              </a:pPr>
            </a:p>
            <a:p>
              <a:pPr algn="l" marL="607219" indent="-303609" lvl="1">
                <a:lnSpc>
                  <a:spcPts val="3104"/>
                </a:lnSpc>
              </a:pPr>
              <a:r>
                <a:rPr lang="en-US" b="true" sz="225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Execution:</a:t>
              </a:r>
            </a:p>
            <a:p>
              <a:pPr algn="l" marL="607219" indent="-303609" lvl="1">
                <a:lnSpc>
                  <a:spcPts val="3104"/>
                </a:lnSpc>
                <a:buFont typeface="Arial"/>
                <a:buChar char="•"/>
              </a:pPr>
              <a:r>
                <a:rPr lang="en-US" sz="225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Run with: mvn test -Dsurefire.suiteXmlFiles=testng_capstone.xml</a:t>
              </a:r>
            </a:p>
            <a:p>
              <a:pPr algn="l">
                <a:lnSpc>
                  <a:spcPts val="3104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102C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520" y="0"/>
            <a:ext cx="3602062" cy="1353339"/>
          </a:xfrm>
          <a:custGeom>
            <a:avLst/>
            <a:gdLst/>
            <a:ahLst/>
            <a:cxnLst/>
            <a:rect r="r" b="b" t="t" l="l"/>
            <a:pathLst>
              <a:path h="1353339" w="3602062">
                <a:moveTo>
                  <a:pt x="0" y="0"/>
                </a:moveTo>
                <a:lnTo>
                  <a:pt x="3602063" y="0"/>
                </a:lnTo>
                <a:lnTo>
                  <a:pt x="3602063" y="1353339"/>
                </a:lnTo>
                <a:lnTo>
                  <a:pt x="0" y="1353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89"/>
            </a:stretch>
          </a:blipFill>
        </p:spPr>
      </p:sp>
      <p:sp>
        <p:nvSpPr>
          <p:cNvPr name="AutoShape 5" id="5"/>
          <p:cNvSpPr/>
          <p:nvPr/>
        </p:nvSpPr>
        <p:spPr>
          <a:xfrm rot="5185">
            <a:off x="478626" y="2028825"/>
            <a:ext cx="9472848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756761" y="2186362"/>
            <a:ext cx="7702386" cy="6807471"/>
          </a:xfrm>
          <a:custGeom>
            <a:avLst/>
            <a:gdLst/>
            <a:ahLst/>
            <a:cxnLst/>
            <a:rect r="r" b="b" t="t" l="l"/>
            <a:pathLst>
              <a:path h="6807471" w="7702386">
                <a:moveTo>
                  <a:pt x="0" y="0"/>
                </a:moveTo>
                <a:lnTo>
                  <a:pt x="7702386" y="0"/>
                </a:lnTo>
                <a:lnTo>
                  <a:pt x="7702386" y="6807472"/>
                </a:lnTo>
                <a:lnTo>
                  <a:pt x="0" y="68074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215" t="0" r="-4215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78631" y="2186362"/>
            <a:ext cx="6985865" cy="6253611"/>
          </a:xfrm>
          <a:custGeom>
            <a:avLst/>
            <a:gdLst/>
            <a:ahLst/>
            <a:cxnLst/>
            <a:rect r="r" b="b" t="t" l="l"/>
            <a:pathLst>
              <a:path h="6253611" w="6985865">
                <a:moveTo>
                  <a:pt x="0" y="0"/>
                </a:moveTo>
                <a:lnTo>
                  <a:pt x="6985865" y="0"/>
                </a:lnTo>
                <a:lnTo>
                  <a:pt x="6985865" y="6253612"/>
                </a:lnTo>
                <a:lnTo>
                  <a:pt x="0" y="62536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008428" y="7106024"/>
            <a:ext cx="5748333" cy="2667901"/>
          </a:xfrm>
          <a:custGeom>
            <a:avLst/>
            <a:gdLst/>
            <a:ahLst/>
            <a:cxnLst/>
            <a:rect r="r" b="b" t="t" l="l"/>
            <a:pathLst>
              <a:path h="2667901" w="5748333">
                <a:moveTo>
                  <a:pt x="0" y="0"/>
                </a:moveTo>
                <a:lnTo>
                  <a:pt x="5748333" y="0"/>
                </a:lnTo>
                <a:lnTo>
                  <a:pt x="5748333" y="2667900"/>
                </a:lnTo>
                <a:lnTo>
                  <a:pt x="0" y="26679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223" r="0" b="-1223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86123" y="1425573"/>
            <a:ext cx="2410619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b="true" sz="2700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Test Base.Java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784784" y="1425573"/>
            <a:ext cx="2435027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b="true" sz="2700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LoginTest.Java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102C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520" y="0"/>
            <a:ext cx="3602066" cy="1353339"/>
          </a:xfrm>
          <a:custGeom>
            <a:avLst/>
            <a:gdLst/>
            <a:ahLst/>
            <a:cxnLst/>
            <a:rect r="r" b="b" t="t" l="l"/>
            <a:pathLst>
              <a:path h="1353339" w="3602066">
                <a:moveTo>
                  <a:pt x="0" y="0"/>
                </a:moveTo>
                <a:lnTo>
                  <a:pt x="3602066" y="0"/>
                </a:lnTo>
                <a:lnTo>
                  <a:pt x="3602066" y="1353339"/>
                </a:lnTo>
                <a:lnTo>
                  <a:pt x="0" y="1353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89"/>
            </a:stretch>
          </a:blipFill>
        </p:spPr>
      </p:sp>
      <p:sp>
        <p:nvSpPr>
          <p:cNvPr name="AutoShape 5" id="5"/>
          <p:cNvSpPr/>
          <p:nvPr/>
        </p:nvSpPr>
        <p:spPr>
          <a:xfrm rot="5185">
            <a:off x="478626" y="2028825"/>
            <a:ext cx="9472623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740273" y="2221008"/>
            <a:ext cx="7545855" cy="6299761"/>
          </a:xfrm>
          <a:custGeom>
            <a:avLst/>
            <a:gdLst/>
            <a:ahLst/>
            <a:cxnLst/>
            <a:rect r="r" b="b" t="t" l="l"/>
            <a:pathLst>
              <a:path h="6299761" w="7545855">
                <a:moveTo>
                  <a:pt x="0" y="0"/>
                </a:moveTo>
                <a:lnTo>
                  <a:pt x="7545855" y="0"/>
                </a:lnTo>
                <a:lnTo>
                  <a:pt x="7545855" y="6299761"/>
                </a:lnTo>
                <a:lnTo>
                  <a:pt x="0" y="62997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869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2566366"/>
            <a:ext cx="8429968" cy="5609045"/>
          </a:xfrm>
          <a:custGeom>
            <a:avLst/>
            <a:gdLst/>
            <a:ahLst/>
            <a:cxnLst/>
            <a:rect r="r" b="b" t="t" l="l"/>
            <a:pathLst>
              <a:path h="5609045" w="8429968">
                <a:moveTo>
                  <a:pt x="0" y="0"/>
                </a:moveTo>
                <a:lnTo>
                  <a:pt x="8429968" y="0"/>
                </a:lnTo>
                <a:lnTo>
                  <a:pt x="8429968" y="5609045"/>
                </a:lnTo>
                <a:lnTo>
                  <a:pt x="0" y="56090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85777" y="1383506"/>
            <a:ext cx="9465467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b="true" sz="2700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Login and  Logout Functionality Using Page Object Model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102C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520" y="0"/>
            <a:ext cx="3602066" cy="1353339"/>
          </a:xfrm>
          <a:custGeom>
            <a:avLst/>
            <a:gdLst/>
            <a:ahLst/>
            <a:cxnLst/>
            <a:rect r="r" b="b" t="t" l="l"/>
            <a:pathLst>
              <a:path h="1353339" w="3602066">
                <a:moveTo>
                  <a:pt x="0" y="0"/>
                </a:moveTo>
                <a:lnTo>
                  <a:pt x="3602066" y="0"/>
                </a:lnTo>
                <a:lnTo>
                  <a:pt x="3602066" y="1353339"/>
                </a:lnTo>
                <a:lnTo>
                  <a:pt x="0" y="1353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89"/>
            </a:stretch>
          </a:blipFill>
        </p:spPr>
      </p:sp>
      <p:sp>
        <p:nvSpPr>
          <p:cNvPr name="AutoShape 5" id="5"/>
          <p:cNvSpPr/>
          <p:nvPr/>
        </p:nvSpPr>
        <p:spPr>
          <a:xfrm rot="5185">
            <a:off x="478626" y="2028825"/>
            <a:ext cx="9472623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478631" y="2483644"/>
            <a:ext cx="7990925" cy="3876195"/>
          </a:xfrm>
          <a:custGeom>
            <a:avLst/>
            <a:gdLst/>
            <a:ahLst/>
            <a:cxnLst/>
            <a:rect r="r" b="b" t="t" l="l"/>
            <a:pathLst>
              <a:path h="3876195" w="7990925">
                <a:moveTo>
                  <a:pt x="0" y="0"/>
                </a:moveTo>
                <a:lnTo>
                  <a:pt x="7990925" y="0"/>
                </a:lnTo>
                <a:lnTo>
                  <a:pt x="7990925" y="3876195"/>
                </a:lnTo>
                <a:lnTo>
                  <a:pt x="0" y="38761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972080" y="3598394"/>
            <a:ext cx="10058564" cy="3897694"/>
          </a:xfrm>
          <a:custGeom>
            <a:avLst/>
            <a:gdLst/>
            <a:ahLst/>
            <a:cxnLst/>
            <a:rect r="r" b="b" t="t" l="l"/>
            <a:pathLst>
              <a:path h="3897694" w="10058564">
                <a:moveTo>
                  <a:pt x="0" y="0"/>
                </a:moveTo>
                <a:lnTo>
                  <a:pt x="10058565" y="0"/>
                </a:lnTo>
                <a:lnTo>
                  <a:pt x="10058565" y="3897693"/>
                </a:lnTo>
                <a:lnTo>
                  <a:pt x="0" y="38976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67680" y="7888845"/>
            <a:ext cx="6013693" cy="1369455"/>
          </a:xfrm>
          <a:custGeom>
            <a:avLst/>
            <a:gdLst/>
            <a:ahLst/>
            <a:cxnLst/>
            <a:rect r="r" b="b" t="t" l="l"/>
            <a:pathLst>
              <a:path h="1369455" w="6013693">
                <a:moveTo>
                  <a:pt x="0" y="0"/>
                </a:moveTo>
                <a:lnTo>
                  <a:pt x="6013693" y="0"/>
                </a:lnTo>
                <a:lnTo>
                  <a:pt x="6013693" y="1369455"/>
                </a:lnTo>
                <a:lnTo>
                  <a:pt x="0" y="13694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03212" y="1394616"/>
            <a:ext cx="3835996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true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Testng_capstone.xml</a:t>
            </a:r>
          </a:p>
          <a:p>
            <a:pPr algn="ctr">
              <a:lnSpc>
                <a:spcPts val="360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736624" y="2738890"/>
            <a:ext cx="620166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Maven-Surefire plugin in Pom.xml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7680" y="6829067"/>
            <a:ext cx="311050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FEFEFE"/>
                </a:solidFill>
                <a:latin typeface="Arial Bold"/>
                <a:ea typeface="Arial Bold"/>
                <a:cs typeface="Arial Bold"/>
                <a:sym typeface="Arial Bold"/>
              </a:rPr>
              <a:t>config.properties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102C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520" y="0"/>
            <a:ext cx="3602062" cy="1353339"/>
          </a:xfrm>
          <a:custGeom>
            <a:avLst/>
            <a:gdLst/>
            <a:ahLst/>
            <a:cxnLst/>
            <a:rect r="r" b="b" t="t" l="l"/>
            <a:pathLst>
              <a:path h="1353339" w="3602062">
                <a:moveTo>
                  <a:pt x="0" y="0"/>
                </a:moveTo>
                <a:lnTo>
                  <a:pt x="3602063" y="0"/>
                </a:lnTo>
                <a:lnTo>
                  <a:pt x="3602063" y="1353339"/>
                </a:lnTo>
                <a:lnTo>
                  <a:pt x="0" y="1353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89"/>
            </a:stretch>
          </a:blipFill>
        </p:spPr>
      </p:sp>
      <p:sp>
        <p:nvSpPr>
          <p:cNvPr name="AutoShape 5" id="5"/>
          <p:cNvSpPr/>
          <p:nvPr/>
        </p:nvSpPr>
        <p:spPr>
          <a:xfrm rot="5185">
            <a:off x="478626" y="2028825"/>
            <a:ext cx="9472848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495300" y="1139138"/>
            <a:ext cx="17435700" cy="697500"/>
            <a:chOff x="0" y="0"/>
            <a:chExt cx="23247600" cy="93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247600" cy="930000"/>
            </a:xfrm>
            <a:custGeom>
              <a:avLst/>
              <a:gdLst/>
              <a:ahLst/>
              <a:cxnLst/>
              <a:rect r="r" b="b" t="t" l="l"/>
              <a:pathLst>
                <a:path h="930000" w="23247600">
                  <a:moveTo>
                    <a:pt x="0" y="0"/>
                  </a:moveTo>
                  <a:lnTo>
                    <a:pt x="23247600" y="0"/>
                  </a:lnTo>
                  <a:lnTo>
                    <a:pt x="23247600" y="930000"/>
                  </a:lnTo>
                  <a:lnTo>
                    <a:pt x="0" y="930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23247600" cy="9966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79"/>
                </a:lnSpc>
              </a:pPr>
              <a:r>
                <a:rPr lang="en-US" b="true" sz="3150">
                  <a:solidFill>
                    <a:srgbClr val="FEFEFE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Test Results of the selenium project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74175" y="2254988"/>
            <a:ext cx="12727800" cy="1900800"/>
            <a:chOff x="0" y="0"/>
            <a:chExt cx="16970400" cy="2534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970400" cy="2534400"/>
            </a:xfrm>
            <a:custGeom>
              <a:avLst/>
              <a:gdLst/>
              <a:ahLst/>
              <a:cxnLst/>
              <a:rect r="r" b="b" t="t" l="l"/>
              <a:pathLst>
                <a:path h="2534400" w="16970400">
                  <a:moveTo>
                    <a:pt x="0" y="0"/>
                  </a:moveTo>
                  <a:lnTo>
                    <a:pt x="16970400" y="0"/>
                  </a:lnTo>
                  <a:lnTo>
                    <a:pt x="16970400" y="2534400"/>
                  </a:lnTo>
                  <a:lnTo>
                    <a:pt x="0" y="2534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6970400" cy="25820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879"/>
                </a:lnSpc>
              </a:pPr>
            </a:p>
            <a:p>
              <a:pPr algn="l" marL="624840" indent="-312420" lvl="1">
                <a:lnSpc>
                  <a:spcPts val="2879"/>
                </a:lnSpc>
                <a:buFont typeface="Arial"/>
                <a:buChar char="•"/>
              </a:pPr>
              <a:r>
                <a:rPr lang="en-US" sz="2400">
                  <a:solidFill>
                    <a:srgbClr val="FEFEFE"/>
                  </a:solidFill>
                  <a:latin typeface="Arial"/>
                  <a:ea typeface="Arial"/>
                  <a:cs typeface="Arial"/>
                  <a:sym typeface="Arial"/>
                </a:rPr>
                <a:t>Executed test from Command prompt.</a:t>
              </a:r>
            </a:p>
            <a:p>
              <a:pPr algn="l" marL="624840" indent="-312420" lvl="1">
                <a:lnSpc>
                  <a:spcPts val="2879"/>
                </a:lnSpc>
                <a:buFont typeface="Arial"/>
                <a:buChar char="•"/>
              </a:pPr>
              <a:r>
                <a:rPr lang="en-US" sz="2400">
                  <a:solidFill>
                    <a:srgbClr val="FEFEFE"/>
                  </a:solidFill>
                  <a:latin typeface="Arial"/>
                  <a:ea typeface="Arial"/>
                  <a:cs typeface="Arial"/>
                  <a:sym typeface="Arial"/>
                </a:rPr>
                <a:t>Executed test in both Headless and Headed.</a:t>
              </a:r>
            </a:p>
            <a:p>
              <a:pPr algn="l" marL="624840" indent="-312420" lvl="1">
                <a:lnSpc>
                  <a:spcPts val="2879"/>
                </a:lnSpc>
                <a:buFont typeface="Arial"/>
                <a:buChar char="•"/>
              </a:pPr>
              <a:r>
                <a:rPr lang="en-US" sz="2400">
                  <a:solidFill>
                    <a:srgbClr val="FEFEFE"/>
                  </a:solidFill>
                  <a:latin typeface="Arial"/>
                  <a:ea typeface="Arial"/>
                  <a:cs typeface="Arial"/>
                  <a:sym typeface="Arial"/>
                </a:rPr>
                <a:t>Run with: mvn test -Dsurefire.suiteXmlFiles=testng_capstone.xml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478631" y="3915744"/>
            <a:ext cx="10685112" cy="5342556"/>
          </a:xfrm>
          <a:custGeom>
            <a:avLst/>
            <a:gdLst/>
            <a:ahLst/>
            <a:cxnLst/>
            <a:rect r="r" b="b" t="t" l="l"/>
            <a:pathLst>
              <a:path h="5342556" w="10685112">
                <a:moveTo>
                  <a:pt x="0" y="0"/>
                </a:moveTo>
                <a:lnTo>
                  <a:pt x="10685112" y="0"/>
                </a:lnTo>
                <a:lnTo>
                  <a:pt x="10685112" y="5342556"/>
                </a:lnTo>
                <a:lnTo>
                  <a:pt x="0" y="53425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505212" y="3989415"/>
            <a:ext cx="10643147" cy="5268885"/>
          </a:xfrm>
          <a:custGeom>
            <a:avLst/>
            <a:gdLst/>
            <a:ahLst/>
            <a:cxnLst/>
            <a:rect r="r" b="b" t="t" l="l"/>
            <a:pathLst>
              <a:path h="5268885" w="10643147">
                <a:moveTo>
                  <a:pt x="0" y="0"/>
                </a:moveTo>
                <a:lnTo>
                  <a:pt x="10643147" y="0"/>
                </a:lnTo>
                <a:lnTo>
                  <a:pt x="10643147" y="5268885"/>
                </a:lnTo>
                <a:lnTo>
                  <a:pt x="0" y="52688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DAGod1_lKkA</dc:identifier>
  <dcterms:modified xsi:type="dcterms:W3CDTF">2011-08-01T06:04:30Z</dcterms:modified>
  <cp:revision>1</cp:revision>
  <dc:title>HP - Capstone Project  - Presentation.pptx</dc:title>
</cp:coreProperties>
</file>